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473" r:id="rId3"/>
    <p:sldId id="305" r:id="rId4"/>
    <p:sldId id="310" r:id="rId5"/>
    <p:sldId id="361" r:id="rId6"/>
    <p:sldId id="376" r:id="rId7"/>
    <p:sldId id="378" r:id="rId8"/>
    <p:sldId id="389" r:id="rId9"/>
    <p:sldId id="417" r:id="rId10"/>
    <p:sldId id="388" r:id="rId11"/>
    <p:sldId id="489" r:id="rId12"/>
    <p:sldId id="491" r:id="rId13"/>
    <p:sldId id="492" r:id="rId14"/>
    <p:sldId id="523" r:id="rId15"/>
    <p:sldId id="493" r:id="rId16"/>
    <p:sldId id="507" r:id="rId17"/>
    <p:sldId id="518" r:id="rId18"/>
    <p:sldId id="509" r:id="rId19"/>
    <p:sldId id="510" r:id="rId20"/>
    <p:sldId id="511" r:id="rId21"/>
    <p:sldId id="512" r:id="rId22"/>
    <p:sldId id="513" r:id="rId23"/>
    <p:sldId id="514" r:id="rId24"/>
    <p:sldId id="515" r:id="rId25"/>
    <p:sldId id="516" r:id="rId26"/>
    <p:sldId id="517" r:id="rId27"/>
    <p:sldId id="519" r:id="rId28"/>
    <p:sldId id="496" r:id="rId29"/>
    <p:sldId id="520" r:id="rId30"/>
    <p:sldId id="521" r:id="rId31"/>
    <p:sldId id="497" r:id="rId32"/>
    <p:sldId id="506" r:id="rId33"/>
    <p:sldId id="488"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Lst>
  <p:sldSz cx="12192000" cy="6858000"/>
  <p:notesSz cx="12192000" cy="6858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7" autoAdjust="0"/>
    <p:restoredTop sz="78581" autoAdjust="0"/>
  </p:normalViewPr>
  <p:slideViewPr>
    <p:cSldViewPr>
      <p:cViewPr varScale="1">
        <p:scale>
          <a:sx n="62" d="100"/>
          <a:sy n="62" d="100"/>
        </p:scale>
        <p:origin x="830"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084AFAF-5F62-467B-8615-1F2EAA9BCA93}" type="datetimeFigureOut">
              <a:rPr lang="en-SG" smtClean="0"/>
              <a:t>19/6/2019</a:t>
            </a:fld>
            <a:endParaRPr lang="en-SG"/>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F821F1F-40DF-4C4B-8952-92959CA036D0}" type="slidenum">
              <a:rPr lang="en-SG" smtClean="0"/>
              <a:t>‹#›</a:t>
            </a:fld>
            <a:endParaRPr lang="en-SG"/>
          </a:p>
        </p:txBody>
      </p:sp>
    </p:spTree>
    <p:extLst>
      <p:ext uri="{BB962C8B-B14F-4D97-AF65-F5344CB8AC3E}">
        <p14:creationId xmlns:p14="http://schemas.microsoft.com/office/powerpoint/2010/main" val="1405479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mzn.to/2fgeVro"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D7714B3-73B8-470F-B6CD-433CBAA60211}" type="slidenum">
              <a:rPr lang="en-US" altLang="en-US" smtClean="0"/>
              <a:pPr>
                <a:defRPr/>
              </a:pPr>
              <a:t>12</a:t>
            </a:fld>
            <a:endParaRPr lang="en-US" altLang="en-US"/>
          </a:p>
        </p:txBody>
      </p:sp>
    </p:spTree>
    <p:extLst>
      <p:ext uri="{BB962C8B-B14F-4D97-AF65-F5344CB8AC3E}">
        <p14:creationId xmlns:p14="http://schemas.microsoft.com/office/powerpoint/2010/main" val="209607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F821F1F-40DF-4C4B-8952-92959CA036D0}" type="slidenum">
              <a:rPr lang="en-SG" smtClean="0"/>
              <a:t>28</a:t>
            </a:fld>
            <a:endParaRPr lang="en-SG"/>
          </a:p>
        </p:txBody>
      </p:sp>
    </p:spTree>
    <p:extLst>
      <p:ext uri="{BB962C8B-B14F-4D97-AF65-F5344CB8AC3E}">
        <p14:creationId xmlns:p14="http://schemas.microsoft.com/office/powerpoint/2010/main" val="184889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F821F1F-40DF-4C4B-8952-92959CA036D0}" type="slidenum">
              <a:rPr lang="en-SG" smtClean="0"/>
              <a:t>29</a:t>
            </a:fld>
            <a:endParaRPr lang="en-SG"/>
          </a:p>
        </p:txBody>
      </p:sp>
    </p:spTree>
    <p:extLst>
      <p:ext uri="{BB962C8B-B14F-4D97-AF65-F5344CB8AC3E}">
        <p14:creationId xmlns:p14="http://schemas.microsoft.com/office/powerpoint/2010/main" val="2972294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F821F1F-40DF-4C4B-8952-92959CA036D0}" type="slidenum">
              <a:rPr lang="en-SG" smtClean="0"/>
              <a:t>30</a:t>
            </a:fld>
            <a:endParaRPr lang="en-SG"/>
          </a:p>
        </p:txBody>
      </p:sp>
    </p:spTree>
    <p:extLst>
      <p:ext uri="{BB962C8B-B14F-4D97-AF65-F5344CB8AC3E}">
        <p14:creationId xmlns:p14="http://schemas.microsoft.com/office/powerpoint/2010/main" val="2880316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SG" sz="1200" b="0" kern="1200" dirty="0" err="1">
                <a:solidFill>
                  <a:schemeClr val="tx1"/>
                </a:solidFill>
                <a:effectLst/>
                <a:latin typeface="+mn-lt"/>
                <a:ea typeface="+mn-ea"/>
                <a:cs typeface="+mn-cs"/>
              </a:rPr>
              <a:t>ransfer</a:t>
            </a:r>
            <a:r>
              <a:rPr lang="en-SG" sz="1200" b="0" kern="1200" dirty="0">
                <a:solidFill>
                  <a:schemeClr val="tx1"/>
                </a:solidFill>
                <a:effectLst/>
                <a:latin typeface="+mn-lt"/>
                <a:ea typeface="+mn-ea"/>
                <a:cs typeface="+mn-cs"/>
              </a:rPr>
              <a:t> learning is an optimization, a shortcut to saving time or getting better performance.</a:t>
            </a:r>
          </a:p>
          <a:p>
            <a:pPr fontAlgn="base"/>
            <a:r>
              <a:rPr lang="en-SG" sz="1200" b="0" kern="1200" dirty="0">
                <a:solidFill>
                  <a:schemeClr val="tx1"/>
                </a:solidFill>
                <a:effectLst/>
                <a:latin typeface="+mn-lt"/>
                <a:ea typeface="+mn-ea"/>
                <a:cs typeface="+mn-cs"/>
              </a:rPr>
              <a:t>In general, it is not obvious that there will be a benefit to using transfer learning in the domain until after the model has been developed and evaluated.</a:t>
            </a:r>
          </a:p>
          <a:p>
            <a:pPr fontAlgn="base"/>
            <a:r>
              <a:rPr lang="en-SG" sz="1200" b="0" kern="1200" dirty="0">
                <a:solidFill>
                  <a:schemeClr val="tx1"/>
                </a:solidFill>
                <a:effectLst/>
                <a:latin typeface="+mn-lt"/>
                <a:ea typeface="+mn-ea"/>
                <a:cs typeface="+mn-cs"/>
              </a:rPr>
              <a:t>Lisa Torrey and Jude Shavlik in </a:t>
            </a:r>
            <a:r>
              <a:rPr lang="en-SG" sz="1200" b="0" u="none" strike="noStrike" kern="1200" dirty="0">
                <a:solidFill>
                  <a:schemeClr val="tx1"/>
                </a:solidFill>
                <a:effectLst/>
                <a:latin typeface="+mn-lt"/>
                <a:ea typeface="+mn-ea"/>
                <a:cs typeface="+mn-cs"/>
                <a:hlinkClick r:id="rId3"/>
              </a:rPr>
              <a:t>their chapter on transfer learning</a:t>
            </a:r>
            <a:r>
              <a:rPr lang="en-SG" sz="1200" b="0" kern="1200" dirty="0">
                <a:solidFill>
                  <a:schemeClr val="tx1"/>
                </a:solidFill>
                <a:effectLst/>
                <a:latin typeface="+mn-lt"/>
                <a:ea typeface="+mn-ea"/>
                <a:cs typeface="+mn-cs"/>
              </a:rPr>
              <a:t> describe three possible benefits to look for when using transfer learning:</a:t>
            </a:r>
          </a:p>
          <a:p>
            <a:pPr fontAlgn="base"/>
            <a:r>
              <a:rPr lang="en-SG" sz="1200" b="1" i="0" kern="1200" dirty="0">
                <a:solidFill>
                  <a:schemeClr val="tx1"/>
                </a:solidFill>
                <a:effectLst/>
                <a:latin typeface="+mn-lt"/>
                <a:ea typeface="+mn-ea"/>
                <a:cs typeface="+mn-cs"/>
              </a:rPr>
              <a:t>Higher start</a:t>
            </a:r>
            <a:r>
              <a:rPr lang="en-SG" sz="1200" b="0" i="0" kern="1200" dirty="0">
                <a:solidFill>
                  <a:schemeClr val="tx1"/>
                </a:solidFill>
                <a:effectLst/>
                <a:latin typeface="+mn-lt"/>
                <a:ea typeface="+mn-ea"/>
                <a:cs typeface="+mn-cs"/>
              </a:rPr>
              <a:t>. The initial skill (before refining the model) on the source model is higher than it otherwise would be.</a:t>
            </a:r>
          </a:p>
          <a:p>
            <a:pPr fontAlgn="base"/>
            <a:r>
              <a:rPr lang="en-SG" sz="1200" b="1" i="0" kern="1200" dirty="0">
                <a:solidFill>
                  <a:schemeClr val="tx1"/>
                </a:solidFill>
                <a:effectLst/>
                <a:latin typeface="+mn-lt"/>
                <a:ea typeface="+mn-ea"/>
                <a:cs typeface="+mn-cs"/>
              </a:rPr>
              <a:t>Higher slope</a:t>
            </a:r>
            <a:r>
              <a:rPr lang="en-SG" sz="1200" b="0" i="0" kern="1200" dirty="0">
                <a:solidFill>
                  <a:schemeClr val="tx1"/>
                </a:solidFill>
                <a:effectLst/>
                <a:latin typeface="+mn-lt"/>
                <a:ea typeface="+mn-ea"/>
                <a:cs typeface="+mn-cs"/>
              </a:rPr>
              <a:t>. The rate of improvement of skill during training of the source model is steeper than it otherwise would be.</a:t>
            </a:r>
          </a:p>
          <a:p>
            <a:pPr fontAlgn="base"/>
            <a:r>
              <a:rPr lang="en-SG" sz="1200" b="1" i="0" kern="1200" dirty="0">
                <a:solidFill>
                  <a:schemeClr val="tx1"/>
                </a:solidFill>
                <a:effectLst/>
                <a:latin typeface="+mn-lt"/>
                <a:ea typeface="+mn-ea"/>
                <a:cs typeface="+mn-cs"/>
              </a:rPr>
              <a:t>Higher asymptote</a:t>
            </a:r>
            <a:r>
              <a:rPr lang="en-SG" sz="1200" b="0" i="0" kern="1200" dirty="0">
                <a:solidFill>
                  <a:schemeClr val="tx1"/>
                </a:solidFill>
                <a:effectLst/>
                <a:latin typeface="+mn-lt"/>
                <a:ea typeface="+mn-ea"/>
                <a:cs typeface="+mn-cs"/>
              </a:rPr>
              <a:t>. The converged skill of the trained model is better than it otherwise would be.</a:t>
            </a:r>
          </a:p>
          <a:p>
            <a:endParaRPr lang="en-SG" dirty="0"/>
          </a:p>
        </p:txBody>
      </p:sp>
      <p:sp>
        <p:nvSpPr>
          <p:cNvPr id="4" name="Slide Number Placeholder 3"/>
          <p:cNvSpPr>
            <a:spLocks noGrp="1"/>
          </p:cNvSpPr>
          <p:nvPr>
            <p:ph type="sldNum" sz="quarter" idx="10"/>
          </p:nvPr>
        </p:nvSpPr>
        <p:spPr/>
        <p:txBody>
          <a:bodyPr/>
          <a:lstStyle/>
          <a:p>
            <a:fld id="{AF821F1F-40DF-4C4B-8952-92959CA036D0}" type="slidenum">
              <a:rPr lang="en-SG" smtClean="0"/>
              <a:t>31</a:t>
            </a:fld>
            <a:endParaRPr lang="en-SG"/>
          </a:p>
        </p:txBody>
      </p:sp>
    </p:spTree>
    <p:extLst>
      <p:ext uri="{BB962C8B-B14F-4D97-AF65-F5344CB8AC3E}">
        <p14:creationId xmlns:p14="http://schemas.microsoft.com/office/powerpoint/2010/main" val="251528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Can we demo this???????????????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https://standardfrancis.wordpress.com/2015/04/16/batch-normalization/</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18</a:t>
            </a:fld>
            <a:endParaRPr lang="zh-TW" altLang="en-US"/>
          </a:p>
        </p:txBody>
      </p:sp>
    </p:spTree>
    <p:extLst>
      <p:ext uri="{BB962C8B-B14F-4D97-AF65-F5344CB8AC3E}">
        <p14:creationId xmlns:p14="http://schemas.microsoft.com/office/powerpoint/2010/main" val="423072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800" dirty="0"/>
              <a:t>Normalizes layer inputs to zero mean and unit variance. </a:t>
            </a:r>
            <a:r>
              <a:rPr lang="en-US" altLang="zh-TW" sz="1800" i="1" dirty="0"/>
              <a:t>whitening</a:t>
            </a:r>
            <a:r>
              <a:rPr lang="en-US" altLang="zh-TW" sz="1800" dirty="0"/>
              <a:t>.</a:t>
            </a:r>
          </a:p>
          <a:p>
            <a:r>
              <a:rPr lang="en-US" altLang="zh-TW" sz="1800" dirty="0"/>
              <a:t>Naive method: Train on a batch. Update model parameters. Then normalize. </a:t>
            </a:r>
            <a:r>
              <a:rPr lang="en-US" altLang="zh-TW" sz="1800" dirty="0">
                <a:solidFill>
                  <a:srgbClr val="FF0000"/>
                </a:solidFill>
              </a:rPr>
              <a:t>Doesn't work: </a:t>
            </a:r>
            <a:r>
              <a:rPr lang="en-US" altLang="zh-TW" sz="1800" dirty="0"/>
              <a:t>Leads to exploding biases while distribution parameters (mean, variance) don't change.</a:t>
            </a:r>
          </a:p>
          <a:p>
            <a:pPr marL="0" indent="0">
              <a:buNone/>
            </a:pPr>
            <a:endParaRPr lang="en-US" altLang="zh-TW" sz="1800" dirty="0"/>
          </a:p>
          <a:p>
            <a:pPr lvl="1"/>
            <a:r>
              <a:rPr lang="en-US" altLang="zh-TW" sz="1800" dirty="0"/>
              <a:t>If we do it this way gradient always ignores the effect that the normalization  for the next batch would have</a:t>
            </a:r>
          </a:p>
          <a:p>
            <a:pPr lvl="1"/>
            <a:r>
              <a:rPr lang="en-US" altLang="zh-TW" sz="1800" dirty="0"/>
              <a:t>i.e. : “</a:t>
            </a:r>
            <a:r>
              <a:rPr lang="en-US" altLang="zh-TW" sz="1800" dirty="0">
                <a:solidFill>
                  <a:srgbClr val="FF0000"/>
                </a:solidFill>
              </a:rPr>
              <a:t>The issue with the above approach is that the gradient descent optimization does not take into account the fact that the normalization takes place</a:t>
            </a:r>
            <a:r>
              <a:rPr lang="en-US" altLang="zh-TW" sz="1800" dirty="0"/>
              <a:t>”</a:t>
            </a:r>
          </a:p>
          <a:p>
            <a:pPr marL="0" indent="0">
              <a:buNone/>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19</a:t>
            </a:fld>
            <a:endParaRPr lang="zh-TW" altLang="en-US"/>
          </a:p>
        </p:txBody>
      </p:sp>
    </p:spTree>
    <p:extLst>
      <p:ext uri="{BB962C8B-B14F-4D97-AF65-F5344CB8AC3E}">
        <p14:creationId xmlns:p14="http://schemas.microsoft.com/office/powerpoint/2010/main" val="162071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20</a:t>
            </a:fld>
            <a:endParaRPr lang="zh-TW" altLang="en-US"/>
          </a:p>
        </p:txBody>
      </p:sp>
    </p:spTree>
    <p:extLst>
      <p:ext uri="{BB962C8B-B14F-4D97-AF65-F5344CB8AC3E}">
        <p14:creationId xmlns:p14="http://schemas.microsoft.com/office/powerpoint/2010/main" val="3481703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21</a:t>
            </a:fld>
            <a:endParaRPr lang="zh-TW" altLang="en-US"/>
          </a:p>
        </p:txBody>
      </p:sp>
    </p:spTree>
    <p:extLst>
      <p:ext uri="{BB962C8B-B14F-4D97-AF65-F5344CB8AC3E}">
        <p14:creationId xmlns:p14="http://schemas.microsoft.com/office/powerpoint/2010/main" val="2130895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22</a:t>
            </a:fld>
            <a:endParaRPr lang="zh-TW" altLang="en-US"/>
          </a:p>
        </p:txBody>
      </p:sp>
    </p:spTree>
    <p:extLst>
      <p:ext uri="{BB962C8B-B14F-4D97-AF65-F5344CB8AC3E}">
        <p14:creationId xmlns:p14="http://schemas.microsoft.com/office/powerpoint/2010/main" val="1884876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23</a:t>
            </a:fld>
            <a:endParaRPr lang="zh-TW" altLang="en-US"/>
          </a:p>
        </p:txBody>
      </p:sp>
    </p:spTree>
    <p:extLst>
      <p:ext uri="{BB962C8B-B14F-4D97-AF65-F5344CB8AC3E}">
        <p14:creationId xmlns:p14="http://schemas.microsoft.com/office/powerpoint/2010/main" val="645197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上學期好多人做</a:t>
            </a:r>
            <a:r>
              <a:rPr lang="en-US" altLang="zh-TW" dirty="0"/>
              <a:t>!</a:t>
            </a:r>
          </a:p>
          <a:p>
            <a:endParaRPr lang="en-US" altLang="zh-TW" dirty="0"/>
          </a:p>
          <a:p>
            <a:r>
              <a:rPr lang="en-US" altLang="zh-TW" dirty="0"/>
              <a:t>https://ntumlds.wordpress.com/2017/03/26/r05922005_rrrr/</a:t>
            </a:r>
            <a:endParaRPr lang="zh-TW" altLang="en-US" dirty="0"/>
          </a:p>
        </p:txBody>
      </p:sp>
      <p:sp>
        <p:nvSpPr>
          <p:cNvPr id="4" name="投影片編號版面配置區 3"/>
          <p:cNvSpPr>
            <a:spLocks noGrp="1"/>
          </p:cNvSpPr>
          <p:nvPr>
            <p:ph type="sldNum" sz="quarter" idx="10"/>
          </p:nvPr>
        </p:nvSpPr>
        <p:spPr/>
        <p:txBody>
          <a:bodyPr/>
          <a:lstStyle/>
          <a:p>
            <a:fld id="{5D76B85E-76DE-4769-AC39-05214A330808}" type="slidenum">
              <a:rPr lang="zh-TW" altLang="en-US" smtClean="0"/>
              <a:t>24</a:t>
            </a:fld>
            <a:endParaRPr lang="zh-TW" altLang="en-US"/>
          </a:p>
        </p:txBody>
      </p:sp>
    </p:spTree>
    <p:extLst>
      <p:ext uri="{BB962C8B-B14F-4D97-AF65-F5344CB8AC3E}">
        <p14:creationId xmlns:p14="http://schemas.microsoft.com/office/powerpoint/2010/main" val="4115729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rgbClr val="FF0000"/>
                </a:solidFill>
              </a:rPr>
              <a:t>Because the means and variances are calculated over batches and therefore every normalized value depends on the current batch. I.e. the network can no longer just memorize values and their correct answers.)</a:t>
            </a:r>
          </a:p>
          <a:p>
            <a:endParaRPr lang="zh-TW" altLang="en-US" dirty="0"/>
          </a:p>
        </p:txBody>
      </p:sp>
      <p:sp>
        <p:nvSpPr>
          <p:cNvPr id="4" name="投影片編號版面配置區 3"/>
          <p:cNvSpPr>
            <a:spLocks noGrp="1"/>
          </p:cNvSpPr>
          <p:nvPr>
            <p:ph type="sldNum" sz="quarter" idx="10"/>
          </p:nvPr>
        </p:nvSpPr>
        <p:spPr/>
        <p:txBody>
          <a:bodyPr/>
          <a:lstStyle/>
          <a:p>
            <a:fld id="{28FF11C0-5C7A-4C68-8C15-C1D231A294F3}" type="slidenum">
              <a:rPr lang="zh-TW" altLang="en-US" smtClean="0"/>
              <a:t>25</a:t>
            </a:fld>
            <a:endParaRPr lang="zh-TW" altLang="en-US"/>
          </a:p>
        </p:txBody>
      </p:sp>
    </p:spTree>
    <p:extLst>
      <p:ext uri="{BB962C8B-B14F-4D97-AF65-F5344CB8AC3E}">
        <p14:creationId xmlns:p14="http://schemas.microsoft.com/office/powerpoint/2010/main" val="2979974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077525" y="273811"/>
            <a:ext cx="4036948" cy="665480"/>
          </a:xfrm>
          <a:prstGeom prst="rect">
            <a:avLst/>
          </a:prstGeom>
        </p:spPr>
        <p:txBody>
          <a:bodyPr wrap="square" lIns="0" tIns="0" rIns="0" bIns="0">
            <a:spAutoFit/>
          </a:bodyPr>
          <a:lstStyle>
            <a:lvl1pPr>
              <a:defRPr sz="4200"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200" b="1" i="0">
                <a:solidFill>
                  <a:srgbClr val="00B050"/>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7" name="bk object 17"/>
          <p:cNvSpPr/>
          <p:nvPr/>
        </p:nvSpPr>
        <p:spPr>
          <a:xfrm>
            <a:off x="0" y="6462135"/>
            <a:ext cx="12192000" cy="0"/>
          </a:xfrm>
          <a:custGeom>
            <a:avLst/>
            <a:gdLst/>
            <a:ahLst/>
            <a:cxnLst/>
            <a:rect l="l" t="t" r="r" b="b"/>
            <a:pathLst>
              <a:path w="12192000">
                <a:moveTo>
                  <a:pt x="0" y="0"/>
                </a:moveTo>
                <a:lnTo>
                  <a:pt x="12191999" y="0"/>
                </a:lnTo>
              </a:path>
            </a:pathLst>
          </a:custGeom>
          <a:ln w="28575">
            <a:solidFill>
              <a:srgbClr val="B40114"/>
            </a:solidFill>
          </a:ln>
        </p:spPr>
        <p:txBody>
          <a:bodyPr wrap="square" lIns="0" tIns="0" rIns="0" bIns="0" rtlCol="0"/>
          <a:lstStyle/>
          <a:p>
            <a:endParaRPr dirty="0"/>
          </a:p>
        </p:txBody>
      </p:sp>
      <p:sp>
        <p:nvSpPr>
          <p:cNvPr id="18" name="bk object 18"/>
          <p:cNvSpPr/>
          <p:nvPr/>
        </p:nvSpPr>
        <p:spPr>
          <a:xfrm>
            <a:off x="5416550" y="6827759"/>
            <a:ext cx="1358900" cy="0"/>
          </a:xfrm>
          <a:custGeom>
            <a:avLst/>
            <a:gdLst/>
            <a:ahLst/>
            <a:cxnLst/>
            <a:rect l="l" t="t" r="r" b="b"/>
            <a:pathLst>
              <a:path w="1358900">
                <a:moveTo>
                  <a:pt x="0" y="0"/>
                </a:moveTo>
                <a:lnTo>
                  <a:pt x="1358900" y="0"/>
                </a:lnTo>
              </a:path>
            </a:pathLst>
          </a:custGeom>
          <a:ln w="12700">
            <a:solidFill>
              <a:srgbClr val="0563C1"/>
            </a:solidFill>
          </a:ln>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897466" y="272797"/>
            <a:ext cx="6397066" cy="695960"/>
          </a:xfrm>
          <a:prstGeom prst="rect">
            <a:avLst/>
          </a:prstGeom>
        </p:spPr>
        <p:txBody>
          <a:bodyPr wrap="square" lIns="0" tIns="0" rIns="0" bIns="0">
            <a:spAutoFit/>
          </a:bodyPr>
          <a:lstStyle>
            <a:lvl1pPr>
              <a:defRPr sz="4400" b="0" i="0">
                <a:solidFill>
                  <a:schemeClr val="tx1"/>
                </a:solidFill>
                <a:latin typeface="Arial"/>
                <a:cs typeface="Arial"/>
              </a:defRPr>
            </a:lvl1pPr>
          </a:lstStyle>
          <a:p>
            <a:endParaRPr/>
          </a:p>
        </p:txBody>
      </p:sp>
      <p:sp>
        <p:nvSpPr>
          <p:cNvPr id="3" name="Holder 3"/>
          <p:cNvSpPr>
            <a:spLocks noGrp="1"/>
          </p:cNvSpPr>
          <p:nvPr>
            <p:ph type="body" idx="1"/>
          </p:nvPr>
        </p:nvSpPr>
        <p:spPr>
          <a:xfrm>
            <a:off x="4829378" y="1303189"/>
            <a:ext cx="6791959" cy="338554"/>
          </a:xfrm>
          <a:prstGeom prst="rect">
            <a:avLst/>
          </a:prstGeom>
        </p:spPr>
        <p:txBody>
          <a:bodyPr wrap="square" lIns="0" tIns="0" rIns="0" bIns="0">
            <a:spAutoFit/>
          </a:bodyPr>
          <a:lstStyle>
            <a:lvl1pPr>
              <a:defRPr sz="2200" b="1" i="0">
                <a:solidFill>
                  <a:srgbClr val="00B050"/>
                </a:solidFill>
                <a:latin typeface="Trebuchet MS"/>
                <a:cs typeface="Trebuchet MS"/>
              </a:defRPr>
            </a:lvl1pPr>
          </a:lstStyle>
          <a:p>
            <a:endParaRPr/>
          </a:p>
        </p:txBody>
      </p:sp>
      <p:sp>
        <p:nvSpPr>
          <p:cNvPr id="4" name="Holder 4"/>
          <p:cNvSpPr>
            <a:spLocks noGrp="1"/>
          </p:cNvSpPr>
          <p:nvPr>
            <p:ph type="ftr" sz="quarter" idx="5"/>
          </p:nvPr>
        </p:nvSpPr>
        <p:spPr>
          <a:xfrm>
            <a:off x="4943157" y="6479852"/>
            <a:ext cx="2305684" cy="375920"/>
          </a:xfrm>
          <a:prstGeom prst="rect">
            <a:avLst/>
          </a:prstGeom>
        </p:spPr>
        <p:txBody>
          <a:bodyPr wrap="square" lIns="0" tIns="0" rIns="0" bIns="0">
            <a:spAutoFit/>
          </a:bodyPr>
          <a:lstStyle>
            <a:lvl1pPr>
              <a:defRPr sz="1200" b="0" i="0">
                <a:solidFill>
                  <a:schemeClr val="tx1"/>
                </a:solidFill>
                <a:latin typeface="Arial"/>
                <a:cs typeface="Arial"/>
              </a:defRPr>
            </a:lvl1p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b="0" i="0" u="none">
          <a:latin typeface="+mj-lt"/>
          <a:ea typeface="+mj-ea"/>
          <a:cs typeface="+mj-cs"/>
        </a:defRPr>
      </a:lvl1pPr>
    </p:titleStyle>
    <p:bodyStyle>
      <a:lvl1pPr marL="0">
        <a:defRPr b="1" i="0" u="none">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jmlr.org/papers/volume15/srivastava14a/srivastava14a.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jmlr.org/papers/volume15/srivastava14a/srivastava14a.pdf"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machinelearningmastery.com/how-to-configure-image-data-augmentation-when-training-deep-learning-neural-network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4.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7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73.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2.png"/><Relationship Id="rId18" Type="http://schemas.openxmlformats.org/officeDocument/2006/relationships/image" Target="../media/image80.png"/><Relationship Id="rId3" Type="http://schemas.openxmlformats.org/officeDocument/2006/relationships/image" Target="../media/image52.png"/><Relationship Id="rId21" Type="http://schemas.openxmlformats.org/officeDocument/2006/relationships/image" Target="../media/image83.png"/><Relationship Id="rId7" Type="http://schemas.openxmlformats.org/officeDocument/2006/relationships/image" Target="../media/image56.png"/><Relationship Id="rId12" Type="http://schemas.openxmlformats.org/officeDocument/2006/relationships/image" Target="../media/image71.png"/><Relationship Id="rId17" Type="http://schemas.openxmlformats.org/officeDocument/2006/relationships/image" Target="../media/image79.png"/><Relationship Id="rId2" Type="http://schemas.openxmlformats.org/officeDocument/2006/relationships/notesSlide" Target="../notesSlides/notesSlide6.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77.png"/><Relationship Id="rId10" Type="http://schemas.openxmlformats.org/officeDocument/2006/relationships/image" Target="../media/image59.png"/><Relationship Id="rId19" Type="http://schemas.openxmlformats.org/officeDocument/2006/relationships/image" Target="../media/image81.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2.png"/><Relationship Id="rId18" Type="http://schemas.openxmlformats.org/officeDocument/2006/relationships/image" Target="../media/image87.png"/><Relationship Id="rId3" Type="http://schemas.openxmlformats.org/officeDocument/2006/relationships/image" Target="../media/image52.png"/><Relationship Id="rId21" Type="http://schemas.openxmlformats.org/officeDocument/2006/relationships/image" Target="../media/image83.png"/><Relationship Id="rId7" Type="http://schemas.openxmlformats.org/officeDocument/2006/relationships/image" Target="../media/image56.png"/><Relationship Id="rId12" Type="http://schemas.openxmlformats.org/officeDocument/2006/relationships/image" Target="../media/image71.png"/><Relationship Id="rId17" Type="http://schemas.openxmlformats.org/officeDocument/2006/relationships/image" Target="../media/image86.png"/><Relationship Id="rId2" Type="http://schemas.openxmlformats.org/officeDocument/2006/relationships/notesSlide" Target="../notesSlides/notesSlide7.xml"/><Relationship Id="rId16" Type="http://schemas.openxmlformats.org/officeDocument/2006/relationships/image" Target="../media/image85.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90.png"/><Relationship Id="rId5" Type="http://schemas.openxmlformats.org/officeDocument/2006/relationships/image" Target="../media/image54.png"/><Relationship Id="rId15" Type="http://schemas.openxmlformats.org/officeDocument/2006/relationships/image" Target="../media/image77.png"/><Relationship Id="rId23" Type="http://schemas.openxmlformats.org/officeDocument/2006/relationships/image" Target="../media/image89.png"/><Relationship Id="rId10" Type="http://schemas.openxmlformats.org/officeDocument/2006/relationships/image" Target="../media/image59.png"/><Relationship Id="rId19" Type="http://schemas.openxmlformats.org/officeDocument/2006/relationships/image" Target="../media/image81.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84.png"/><Relationship Id="rId22" Type="http://schemas.openxmlformats.org/officeDocument/2006/relationships/image" Target="../media/image88.png"/></Relationships>
</file>

<file path=ppt/slides/_rels/slide2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8.xml"/><Relationship Id="rId16"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 Id="rId5" Type="http://schemas.openxmlformats.org/officeDocument/2006/relationships/image" Target="../media/image122.pn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solidFill>
        </p:spPr>
        <p:txBody>
          <a:bodyPr wrap="square" lIns="0" tIns="0" rIns="0" bIns="0" rtlCol="0"/>
          <a:lstStyle/>
          <a:p>
            <a:endParaRPr dirty="0"/>
          </a:p>
        </p:txBody>
      </p:sp>
      <p:sp>
        <p:nvSpPr>
          <p:cNvPr id="3" name="object 3"/>
          <p:cNvSpPr txBox="1"/>
          <p:nvPr/>
        </p:nvSpPr>
        <p:spPr>
          <a:xfrm>
            <a:off x="3839178" y="2209800"/>
            <a:ext cx="8166036" cy="1072088"/>
          </a:xfrm>
          <a:prstGeom prst="rect">
            <a:avLst/>
          </a:prstGeom>
        </p:spPr>
        <p:txBody>
          <a:bodyPr vert="horz" wrap="square" lIns="0" tIns="12700" rIns="0" bIns="0" rtlCol="0">
            <a:spAutoFit/>
          </a:bodyPr>
          <a:lstStyle/>
          <a:p>
            <a:pPr marL="12700">
              <a:lnSpc>
                <a:spcPct val="100000"/>
              </a:lnSpc>
              <a:spcBef>
                <a:spcPts val="100"/>
              </a:spcBef>
            </a:pPr>
            <a:r>
              <a:rPr sz="2800" spc="-200" dirty="0">
                <a:solidFill>
                  <a:srgbClr val="FFFFFF"/>
                </a:solidFill>
                <a:latin typeface="Arial"/>
                <a:cs typeface="Arial"/>
              </a:rPr>
              <a:t>Deep </a:t>
            </a:r>
            <a:r>
              <a:rPr sz="2800" spc="-250" dirty="0">
                <a:solidFill>
                  <a:srgbClr val="FFFFFF"/>
                </a:solidFill>
                <a:latin typeface="Arial"/>
                <a:cs typeface="Arial"/>
              </a:rPr>
              <a:t>Learning </a:t>
            </a:r>
            <a:r>
              <a:rPr sz="2800" spc="25" dirty="0">
                <a:solidFill>
                  <a:srgbClr val="FFFFFF"/>
                </a:solidFill>
                <a:latin typeface="Arial"/>
                <a:cs typeface="Arial"/>
              </a:rPr>
              <a:t>for </a:t>
            </a:r>
            <a:r>
              <a:rPr sz="2800" spc="-85" dirty="0">
                <a:solidFill>
                  <a:srgbClr val="FFFFFF"/>
                </a:solidFill>
                <a:latin typeface="Arial"/>
                <a:cs typeface="Arial"/>
              </a:rPr>
              <a:t>Computer</a:t>
            </a:r>
            <a:r>
              <a:rPr sz="2800" spc="-215" dirty="0">
                <a:solidFill>
                  <a:srgbClr val="FFFFFF"/>
                </a:solidFill>
                <a:latin typeface="Arial"/>
                <a:cs typeface="Arial"/>
              </a:rPr>
              <a:t> </a:t>
            </a:r>
            <a:r>
              <a:rPr sz="2800" spc="-180" dirty="0">
                <a:solidFill>
                  <a:srgbClr val="FFFFFF"/>
                </a:solidFill>
                <a:latin typeface="Arial"/>
                <a:cs typeface="Arial"/>
              </a:rPr>
              <a:t>Vision</a:t>
            </a:r>
            <a:endParaRPr lang="en-SG" sz="2800" spc="-180" dirty="0">
              <a:solidFill>
                <a:srgbClr val="FFFFFF"/>
              </a:solidFill>
              <a:latin typeface="Arial"/>
              <a:cs typeface="Arial"/>
            </a:endParaRPr>
          </a:p>
          <a:p>
            <a:pPr marL="12700">
              <a:lnSpc>
                <a:spcPct val="100000"/>
              </a:lnSpc>
              <a:spcBef>
                <a:spcPts val="100"/>
              </a:spcBef>
            </a:pPr>
            <a:r>
              <a:rPr lang="en-SG" sz="4000" spc="-180" dirty="0">
                <a:solidFill>
                  <a:srgbClr val="FFFFFF"/>
                </a:solidFill>
                <a:latin typeface="Arial"/>
                <a:cs typeface="Arial"/>
              </a:rPr>
              <a:t>Convolution Neural Network: In Practice</a:t>
            </a:r>
            <a:endParaRPr sz="4000" dirty="0">
              <a:latin typeface="Arial"/>
              <a:cs typeface="Arial"/>
            </a:endParaRPr>
          </a:p>
        </p:txBody>
      </p:sp>
      <p:sp>
        <p:nvSpPr>
          <p:cNvPr id="4" name="object 4"/>
          <p:cNvSpPr txBox="1"/>
          <p:nvPr/>
        </p:nvSpPr>
        <p:spPr>
          <a:xfrm>
            <a:off x="6645846" y="3630091"/>
            <a:ext cx="2552700" cy="1326004"/>
          </a:xfrm>
          <a:prstGeom prst="rect">
            <a:avLst/>
          </a:prstGeom>
        </p:spPr>
        <p:txBody>
          <a:bodyPr vert="horz" wrap="square" lIns="0" tIns="12700" rIns="0" bIns="0" rtlCol="0">
            <a:spAutoFit/>
          </a:bodyPr>
          <a:lstStyle/>
          <a:p>
            <a:pPr marL="12700" marR="5080" indent="153035">
              <a:lnSpc>
                <a:spcPct val="120000"/>
              </a:lnSpc>
              <a:spcBef>
                <a:spcPts val="1550"/>
              </a:spcBef>
            </a:pPr>
            <a:r>
              <a:rPr lang="en-SG" sz="3000" spc="-220" dirty="0">
                <a:solidFill>
                  <a:srgbClr val="FFFFFF"/>
                </a:solidFill>
                <a:latin typeface="Arial"/>
                <a:cs typeface="Arial"/>
              </a:rPr>
              <a:t>Rang Nguyen </a:t>
            </a:r>
            <a:endParaRPr lang="en-SG" sz="3000" spc="-175" dirty="0">
              <a:solidFill>
                <a:srgbClr val="FFFFFF"/>
              </a:solidFill>
              <a:latin typeface="Arial"/>
              <a:cs typeface="Arial"/>
            </a:endParaRPr>
          </a:p>
          <a:p>
            <a:pPr marL="12700" marR="5080" indent="153035">
              <a:lnSpc>
                <a:spcPct val="120000"/>
              </a:lnSpc>
              <a:spcBef>
                <a:spcPts val="1550"/>
              </a:spcBef>
            </a:pPr>
            <a:r>
              <a:rPr lang="en-SG" sz="3000" spc="-175" dirty="0">
                <a:solidFill>
                  <a:srgbClr val="FFFFFF"/>
                </a:solidFill>
                <a:latin typeface="Arial"/>
                <a:cs typeface="Arial"/>
              </a:rPr>
              <a:t>June </a:t>
            </a:r>
            <a:r>
              <a:rPr sz="3000" spc="-650" dirty="0">
                <a:solidFill>
                  <a:srgbClr val="FFFFFF"/>
                </a:solidFill>
                <a:latin typeface="Arial"/>
                <a:cs typeface="Arial"/>
              </a:rPr>
              <a:t> </a:t>
            </a:r>
            <a:r>
              <a:rPr sz="3000" spc="-170" dirty="0">
                <a:solidFill>
                  <a:srgbClr val="FFFFFF"/>
                </a:solidFill>
                <a:latin typeface="Arial"/>
                <a:cs typeface="Arial"/>
              </a:rPr>
              <a:t>2019</a:t>
            </a:r>
            <a:endParaRPr sz="3000" dirty="0">
              <a:latin typeface="Arial"/>
              <a:cs typeface="Arial"/>
            </a:endParaRPr>
          </a:p>
        </p:txBody>
      </p:sp>
      <p:sp>
        <p:nvSpPr>
          <p:cNvPr id="7" name="object 7"/>
          <p:cNvSpPr/>
          <p:nvPr/>
        </p:nvSpPr>
        <p:spPr>
          <a:xfrm>
            <a:off x="0" y="0"/>
            <a:ext cx="3858767" cy="6858000"/>
          </a:xfrm>
          <a:prstGeom prst="rect">
            <a:avLst/>
          </a:prstGeom>
          <a:blipFill>
            <a:blip r:embed="rId2" cstate="print"/>
            <a:stretch>
              <a:fillRect/>
            </a:stretch>
          </a:blipFill>
        </p:spPr>
        <p:txBody>
          <a:bodyPr wrap="square" lIns="0" tIns="0" rIns="0" bIns="0" rtlCol="0"/>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61032" y="1241498"/>
            <a:ext cx="8154267" cy="4425913"/>
          </a:xfrm>
          <a:prstGeom prst="rect">
            <a:avLst/>
          </a:prstGeom>
          <a:blipFill>
            <a:blip r:embed="rId2" cstate="print"/>
            <a:stretch>
              <a:fillRect/>
            </a:stretch>
          </a:blipFill>
        </p:spPr>
        <p:txBody>
          <a:bodyPr wrap="square" lIns="0" tIns="0" rIns="0" bIns="0" rtlCol="0"/>
          <a:lstStyle/>
          <a:p>
            <a:endParaRPr sz="2400" dirty="0"/>
          </a:p>
        </p:txBody>
      </p:sp>
      <p:sp>
        <p:nvSpPr>
          <p:cNvPr id="3" name="object 3"/>
          <p:cNvSpPr/>
          <p:nvPr/>
        </p:nvSpPr>
        <p:spPr>
          <a:xfrm>
            <a:off x="8255961" y="5874672"/>
            <a:ext cx="3540143" cy="119856"/>
          </a:xfrm>
          <a:prstGeom prst="rect">
            <a:avLst/>
          </a:prstGeom>
          <a:blipFill>
            <a:blip r:embed="rId3" cstate="print"/>
            <a:stretch>
              <a:fillRect/>
            </a:stretch>
          </a:blipFill>
        </p:spPr>
        <p:txBody>
          <a:bodyPr wrap="square" lIns="0" tIns="0" rIns="0" bIns="0" rtlCol="0"/>
          <a:lstStyle/>
          <a:p>
            <a:endParaRPr sz="2400" dirty="0"/>
          </a:p>
        </p:txBody>
      </p:sp>
      <p:sp>
        <p:nvSpPr>
          <p:cNvPr id="4" name="object 4"/>
          <p:cNvSpPr/>
          <p:nvPr/>
        </p:nvSpPr>
        <p:spPr>
          <a:xfrm>
            <a:off x="1560429" y="1071297"/>
            <a:ext cx="3945467" cy="726440"/>
          </a:xfrm>
          <a:custGeom>
            <a:avLst/>
            <a:gdLst/>
            <a:ahLst/>
            <a:cxnLst/>
            <a:rect l="l" t="t" r="r" b="b"/>
            <a:pathLst>
              <a:path w="2959100" h="544830">
                <a:moveTo>
                  <a:pt x="0" y="0"/>
                </a:moveTo>
                <a:lnTo>
                  <a:pt x="2958894" y="0"/>
                </a:lnTo>
                <a:lnTo>
                  <a:pt x="2958894" y="544498"/>
                </a:lnTo>
                <a:lnTo>
                  <a:pt x="0" y="544498"/>
                </a:lnTo>
                <a:lnTo>
                  <a:pt x="0" y="0"/>
                </a:lnTo>
                <a:close/>
              </a:path>
            </a:pathLst>
          </a:custGeom>
          <a:solidFill>
            <a:srgbClr val="FFFFFF"/>
          </a:solidFill>
        </p:spPr>
        <p:txBody>
          <a:bodyPr wrap="square" lIns="0" tIns="0" rIns="0" bIns="0" rtlCol="0"/>
          <a:lstStyle/>
          <a:p>
            <a:endParaRPr sz="2400" dirty="0"/>
          </a:p>
        </p:txBody>
      </p:sp>
      <p:sp>
        <p:nvSpPr>
          <p:cNvPr id="6" name="object 6"/>
          <p:cNvSpPr txBox="1"/>
          <p:nvPr/>
        </p:nvSpPr>
        <p:spPr>
          <a:xfrm>
            <a:off x="351033" y="357119"/>
            <a:ext cx="10709487" cy="427532"/>
          </a:xfrm>
          <a:prstGeom prst="rect">
            <a:avLst/>
          </a:prstGeom>
        </p:spPr>
        <p:txBody>
          <a:bodyPr vert="horz" wrap="square" lIns="0" tIns="16933" rIns="0" bIns="0" rtlCol="0">
            <a:spAutoFit/>
          </a:bodyPr>
          <a:lstStyle/>
          <a:p>
            <a:pPr marL="16933">
              <a:spcBef>
                <a:spcPts val="133"/>
              </a:spcBef>
            </a:pPr>
            <a:r>
              <a:rPr sz="2667" spc="-7" dirty="0">
                <a:latin typeface="Arial"/>
                <a:cs typeface="Arial"/>
              </a:rPr>
              <a:t>ImageNet Large Scale Visual Recognition Challenge </a:t>
            </a:r>
            <a:r>
              <a:rPr sz="2667" dirty="0">
                <a:latin typeface="Arial"/>
                <a:cs typeface="Arial"/>
              </a:rPr>
              <a:t>(ILSVRC)</a:t>
            </a:r>
            <a:r>
              <a:rPr sz="2667" spc="-113" dirty="0">
                <a:latin typeface="Arial"/>
                <a:cs typeface="Arial"/>
              </a:rPr>
              <a:t> </a:t>
            </a:r>
            <a:r>
              <a:rPr sz="2667" spc="-7" dirty="0">
                <a:latin typeface="Arial"/>
                <a:cs typeface="Arial"/>
              </a:rPr>
              <a:t>winners</a:t>
            </a:r>
            <a:endParaRPr sz="2667" dirty="0">
              <a:latin typeface="Arial"/>
              <a:cs typeface="Arial"/>
            </a:endParaRPr>
          </a:p>
        </p:txBody>
      </p:sp>
      <p:sp>
        <p:nvSpPr>
          <p:cNvPr id="8" name="object 8"/>
          <p:cNvSpPr/>
          <p:nvPr/>
        </p:nvSpPr>
        <p:spPr>
          <a:xfrm>
            <a:off x="4438857" y="2024629"/>
            <a:ext cx="18627" cy="522393"/>
          </a:xfrm>
          <a:custGeom>
            <a:avLst/>
            <a:gdLst/>
            <a:ahLst/>
            <a:cxnLst/>
            <a:rect l="l" t="t" r="r" b="b"/>
            <a:pathLst>
              <a:path w="13970" h="391794">
                <a:moveTo>
                  <a:pt x="13924" y="0"/>
                </a:moveTo>
                <a:lnTo>
                  <a:pt x="0" y="391571"/>
                </a:lnTo>
              </a:path>
            </a:pathLst>
          </a:custGeom>
          <a:ln w="19049">
            <a:solidFill>
              <a:srgbClr val="FF0000"/>
            </a:solidFill>
          </a:ln>
        </p:spPr>
        <p:txBody>
          <a:bodyPr wrap="square" lIns="0" tIns="0" rIns="0" bIns="0" rtlCol="0"/>
          <a:lstStyle/>
          <a:p>
            <a:endParaRPr sz="2400" dirty="0"/>
          </a:p>
        </p:txBody>
      </p:sp>
      <p:sp>
        <p:nvSpPr>
          <p:cNvPr id="10" name="object 10"/>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spTree>
    <p:extLst>
      <p:ext uri="{BB962C8B-B14F-4D97-AF65-F5344CB8AC3E}">
        <p14:creationId xmlns:p14="http://schemas.microsoft.com/office/powerpoint/2010/main" val="1815582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SG" spc="-125" dirty="0">
                <a:solidFill>
                  <a:srgbClr val="FFFFFF"/>
                </a:solidFill>
              </a:rPr>
              <a:t>In practice</a:t>
            </a:r>
            <a:endParaRPr spc="-165" dirty="0">
              <a:solidFill>
                <a:srgbClr val="FFFFFF"/>
              </a:solidFill>
            </a:endParaRPr>
          </a:p>
        </p:txBody>
      </p:sp>
    </p:spTree>
    <p:extLst>
      <p:ext uri="{BB962C8B-B14F-4D97-AF65-F5344CB8AC3E}">
        <p14:creationId xmlns:p14="http://schemas.microsoft.com/office/powerpoint/2010/main" val="4196960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algn="ctr"/>
            <a:r>
              <a:rPr lang="en-US" altLang="en-US" dirty="0"/>
              <a:t>Dropout</a:t>
            </a:r>
          </a:p>
        </p:txBody>
      </p:sp>
      <p:pic>
        <p:nvPicPr>
          <p:cNvPr id="6246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944265"/>
            <a:ext cx="5181600" cy="2836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905000" y="6473536"/>
            <a:ext cx="8382000" cy="338554"/>
          </a:xfrm>
          <a:prstGeom prst="rect">
            <a:avLst/>
          </a:prstGeom>
        </p:spPr>
        <p:txBody>
          <a:bodyPr wrap="square">
            <a:spAutoFit/>
          </a:bodyPr>
          <a:lstStyle/>
          <a:p>
            <a:r>
              <a:rPr lang="en-US" sz="1600" dirty="0"/>
              <a:t>Dropout: A simple way to prevent neural networks from </a:t>
            </a:r>
            <a:r>
              <a:rPr lang="en-US" sz="1600" dirty="0" err="1"/>
              <a:t>overfitting</a:t>
            </a:r>
            <a:r>
              <a:rPr lang="en-US" sz="1600" dirty="0"/>
              <a:t> [</a:t>
            </a:r>
            <a:r>
              <a:rPr lang="en-US" sz="1600" dirty="0">
                <a:hlinkClick r:id="rId4"/>
              </a:rPr>
              <a:t>Srivastava JMLR 2014</a:t>
            </a:r>
            <a:r>
              <a:rPr lang="en-US" sz="1600" dirty="0"/>
              <a:t>]</a:t>
            </a:r>
          </a:p>
        </p:txBody>
      </p:sp>
      <p:sp>
        <p:nvSpPr>
          <p:cNvPr id="4" name="Rectangle 3"/>
          <p:cNvSpPr/>
          <p:nvPr/>
        </p:nvSpPr>
        <p:spPr>
          <a:xfrm>
            <a:off x="1950609" y="3780491"/>
            <a:ext cx="8458200" cy="2862322"/>
          </a:xfrm>
          <a:prstGeom prst="rect">
            <a:avLst/>
          </a:prstGeom>
        </p:spPr>
        <p:txBody>
          <a:bodyPr wrap="square">
            <a:spAutoFit/>
          </a:bodyPr>
          <a:lstStyle/>
          <a:p>
            <a:r>
              <a:rPr lang="en-US" sz="2000" dirty="0"/>
              <a:t>Intuition: successful conspiracies</a:t>
            </a:r>
          </a:p>
          <a:p>
            <a:pPr marL="342900" indent="-342900">
              <a:buFont typeface="Arial" panose="020B0604020202020204" pitchFamily="34" charset="0"/>
              <a:buChar char="•"/>
            </a:pPr>
            <a:r>
              <a:rPr lang="en-US" sz="2000" dirty="0"/>
              <a:t>50 people planning a conspiracy</a:t>
            </a:r>
          </a:p>
          <a:p>
            <a:endParaRPr lang="en-US" sz="2000" dirty="0"/>
          </a:p>
          <a:p>
            <a:pPr marL="342900" indent="-342900">
              <a:buFont typeface="Arial" panose="020B0604020202020204" pitchFamily="34" charset="0"/>
              <a:buChar char="•"/>
            </a:pPr>
            <a:r>
              <a:rPr lang="en-US" sz="2000" dirty="0"/>
              <a:t>Strategy A: plan a big conspiracy involving 50 people</a:t>
            </a:r>
          </a:p>
          <a:p>
            <a:pPr marL="800100" lvl="1" indent="-342900">
              <a:buFont typeface="Arial" panose="020B0604020202020204" pitchFamily="34" charset="0"/>
              <a:buChar char="•"/>
            </a:pPr>
            <a:r>
              <a:rPr lang="en-US" sz="2000" dirty="0"/>
              <a:t>Likely to fail. 50 people need to play their parts correctly.</a:t>
            </a:r>
          </a:p>
          <a:p>
            <a:endParaRPr lang="en-US" sz="2000" dirty="0"/>
          </a:p>
          <a:p>
            <a:pPr marL="342900" indent="-342900">
              <a:buFont typeface="Arial" panose="020B0604020202020204" pitchFamily="34" charset="0"/>
              <a:buChar char="•"/>
            </a:pPr>
            <a:r>
              <a:rPr lang="en-US" sz="2000" dirty="0"/>
              <a:t>Strategy B: plan 10 conspiracies each involving 5 people</a:t>
            </a:r>
          </a:p>
          <a:p>
            <a:pPr marL="800100" lvl="1" indent="-342900">
              <a:buFont typeface="Arial" panose="020B0604020202020204" pitchFamily="34" charset="0"/>
              <a:buChar char="•"/>
            </a:pPr>
            <a:r>
              <a:rPr lang="en-US" sz="2000" dirty="0"/>
              <a:t>Likely to succeed!</a:t>
            </a:r>
          </a:p>
          <a:p>
            <a:endParaRPr lang="en-US" sz="2000" dirty="0"/>
          </a:p>
        </p:txBody>
      </p:sp>
      <p:sp>
        <p:nvSpPr>
          <p:cNvPr id="5" name="Rectangle 4"/>
          <p:cNvSpPr/>
          <p:nvPr/>
        </p:nvSpPr>
        <p:spPr>
          <a:xfrm>
            <a:off x="2057401" y="4475457"/>
            <a:ext cx="184731" cy="400110"/>
          </a:xfrm>
          <a:prstGeom prst="rect">
            <a:avLst/>
          </a:prstGeom>
        </p:spPr>
        <p:txBody>
          <a:bodyPr wrap="none">
            <a:spAutoFit/>
          </a:bodyPr>
          <a:lstStyle/>
          <a:p>
            <a:endParaRPr lang="en-US" sz="2000" dirty="0"/>
          </a:p>
        </p:txBody>
      </p:sp>
    </p:spTree>
    <p:extLst>
      <p:ext uri="{BB962C8B-B14F-4D97-AF65-F5344CB8AC3E}">
        <p14:creationId xmlns:p14="http://schemas.microsoft.com/office/powerpoint/2010/main" val="324812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90600"/>
            <a:ext cx="4495800" cy="24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990601"/>
            <a:ext cx="3258917" cy="247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01172" y="5133281"/>
            <a:ext cx="5589655" cy="138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905000" y="6473536"/>
            <a:ext cx="8382000" cy="338554"/>
          </a:xfrm>
          <a:prstGeom prst="rect">
            <a:avLst/>
          </a:prstGeom>
        </p:spPr>
        <p:txBody>
          <a:bodyPr wrap="square">
            <a:spAutoFit/>
          </a:bodyPr>
          <a:lstStyle/>
          <a:p>
            <a:r>
              <a:rPr lang="en-US" sz="1600" dirty="0"/>
              <a:t>Dropout: A simple way to prevent neural networks from </a:t>
            </a:r>
            <a:r>
              <a:rPr lang="en-US" sz="1600" dirty="0" err="1"/>
              <a:t>overfitting</a:t>
            </a:r>
            <a:r>
              <a:rPr lang="en-US" sz="1600" dirty="0"/>
              <a:t> [</a:t>
            </a:r>
            <a:r>
              <a:rPr lang="en-US" sz="1600" dirty="0">
                <a:hlinkClick r:id="rId5"/>
              </a:rPr>
              <a:t>Srivastava JMLR 2014</a:t>
            </a:r>
            <a:r>
              <a:rPr lang="en-US" sz="1600" dirty="0"/>
              <a:t>]</a:t>
            </a:r>
          </a:p>
        </p:txBody>
      </p:sp>
      <p:sp>
        <p:nvSpPr>
          <p:cNvPr id="3" name="Rectangle 2"/>
          <p:cNvSpPr/>
          <p:nvPr/>
        </p:nvSpPr>
        <p:spPr>
          <a:xfrm>
            <a:off x="6324600" y="3674477"/>
            <a:ext cx="3886200" cy="1323439"/>
          </a:xfrm>
          <a:prstGeom prst="rect">
            <a:avLst/>
          </a:prstGeom>
        </p:spPr>
        <p:txBody>
          <a:bodyPr wrap="square">
            <a:spAutoFit/>
          </a:bodyPr>
          <a:lstStyle/>
          <a:p>
            <a:r>
              <a:rPr lang="en-US" sz="2000" b="1" dirty="0"/>
              <a:t>Main Idea</a:t>
            </a:r>
            <a:r>
              <a:rPr lang="en-US" sz="2000" dirty="0"/>
              <a:t>: approximately combining exponentially many different neural network architectures efficiently</a:t>
            </a:r>
          </a:p>
        </p:txBody>
      </p:sp>
      <p:pic>
        <p:nvPicPr>
          <p:cNvPr id="4" name="Picture 3"/>
          <p:cNvPicPr>
            <a:picLocks noChangeAspect="1"/>
          </p:cNvPicPr>
          <p:nvPr/>
        </p:nvPicPr>
        <p:blipFill>
          <a:blip r:embed="rId6"/>
          <a:stretch>
            <a:fillRect/>
          </a:stretch>
        </p:blipFill>
        <p:spPr>
          <a:xfrm>
            <a:off x="1641233" y="3717878"/>
            <a:ext cx="4454767" cy="1236639"/>
          </a:xfrm>
          <a:prstGeom prst="rect">
            <a:avLst/>
          </a:prstGeom>
        </p:spPr>
      </p:pic>
      <p:sp>
        <p:nvSpPr>
          <p:cNvPr id="12" name="Title 1">
            <a:extLst>
              <a:ext uri="{FF2B5EF4-FFF2-40B4-BE49-F238E27FC236}">
                <a16:creationId xmlns:a16="http://schemas.microsoft.com/office/drawing/2014/main" id="{EFDA4943-936D-409B-B855-282DC4B223CB}"/>
              </a:ext>
            </a:extLst>
          </p:cNvPr>
          <p:cNvSpPr>
            <a:spLocks noGrp="1"/>
          </p:cNvSpPr>
          <p:nvPr>
            <p:ph type="title"/>
          </p:nvPr>
        </p:nvSpPr>
        <p:spPr>
          <a:xfrm>
            <a:off x="2897466" y="272797"/>
            <a:ext cx="6397066" cy="695960"/>
          </a:xfrm>
        </p:spPr>
        <p:txBody>
          <a:bodyPr/>
          <a:lstStyle/>
          <a:p>
            <a:pPr algn="ctr"/>
            <a:r>
              <a:rPr lang="en-US" altLang="en-US" dirty="0"/>
              <a:t>Dropout</a:t>
            </a:r>
          </a:p>
        </p:txBody>
      </p:sp>
    </p:spTree>
    <p:extLst>
      <p:ext uri="{BB962C8B-B14F-4D97-AF65-F5344CB8AC3E}">
        <p14:creationId xmlns:p14="http://schemas.microsoft.com/office/powerpoint/2010/main" val="54072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US" altLang="en-US" dirty="0">
                <a:solidFill>
                  <a:schemeClr val="bg1"/>
                </a:solidFill>
              </a:rPr>
              <a:t>Data Augmentation (Jittering)</a:t>
            </a:r>
            <a:endParaRPr spc="-165" dirty="0">
              <a:solidFill>
                <a:schemeClr val="bg1"/>
              </a:solidFill>
            </a:endParaRPr>
          </a:p>
        </p:txBody>
      </p:sp>
    </p:spTree>
    <p:extLst>
      <p:ext uri="{BB962C8B-B14F-4D97-AF65-F5344CB8AC3E}">
        <p14:creationId xmlns:p14="http://schemas.microsoft.com/office/powerpoint/2010/main" val="3116855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5033" y="239290"/>
            <a:ext cx="7541934" cy="1354217"/>
          </a:xfrm>
        </p:spPr>
        <p:txBody>
          <a:bodyPr/>
          <a:lstStyle/>
          <a:p>
            <a:r>
              <a:rPr lang="en-US" altLang="en-US" dirty="0"/>
              <a:t>Data Augmentation (Jittering)</a:t>
            </a:r>
            <a:endParaRPr lang="en-US" dirty="0"/>
          </a:p>
        </p:txBody>
      </p:sp>
      <p:sp>
        <p:nvSpPr>
          <p:cNvPr id="10" name="Content Placeholder 2">
            <a:extLst>
              <a:ext uri="{FF2B5EF4-FFF2-40B4-BE49-F238E27FC236}">
                <a16:creationId xmlns:a16="http://schemas.microsoft.com/office/drawing/2014/main" id="{0B8584C0-6645-43FF-A82E-89B83B65AB9F}"/>
              </a:ext>
            </a:extLst>
          </p:cNvPr>
          <p:cNvSpPr>
            <a:spLocks noGrp="1"/>
          </p:cNvSpPr>
          <p:nvPr/>
        </p:nvSpPr>
        <p:spPr>
          <a:xfrm>
            <a:off x="990600" y="1219200"/>
            <a:ext cx="10363200" cy="4609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t>What happens if the dataset is small?</a:t>
            </a:r>
          </a:p>
          <a:p>
            <a:pPr lvl="1"/>
            <a:r>
              <a:rPr lang="en-US"/>
              <a:t>Collecting more data (expensive)</a:t>
            </a:r>
          </a:p>
          <a:p>
            <a:pPr lvl="1"/>
            <a:r>
              <a:rPr lang="en-US"/>
              <a:t>Data Augmentation</a:t>
            </a:r>
          </a:p>
          <a:p>
            <a:endParaRPr lang="en-US" sz="2800"/>
          </a:p>
          <a:p>
            <a:r>
              <a:rPr lang="en-US" sz="2800"/>
              <a:t>Data Augmentation: </a:t>
            </a:r>
            <a:r>
              <a:rPr lang="en-SG"/>
              <a:t>artificially create new training data from existing training data.</a:t>
            </a:r>
            <a:endParaRPr lang="en-US" sz="2800"/>
          </a:p>
          <a:p>
            <a:endParaRPr lang="en-US"/>
          </a:p>
          <a:p>
            <a:r>
              <a:rPr lang="en-US"/>
              <a:t>This trick is often used to avoiding overfitting.</a:t>
            </a:r>
            <a:endParaRPr lang="en-US" dirty="0"/>
          </a:p>
        </p:txBody>
      </p:sp>
      <p:sp>
        <p:nvSpPr>
          <p:cNvPr id="8" name="Rectangle 7">
            <a:extLst>
              <a:ext uri="{FF2B5EF4-FFF2-40B4-BE49-F238E27FC236}">
                <a16:creationId xmlns:a16="http://schemas.microsoft.com/office/drawing/2014/main" id="{0859EEBC-6166-41C2-B521-CAF49CEB5425}"/>
              </a:ext>
            </a:extLst>
          </p:cNvPr>
          <p:cNvSpPr/>
          <p:nvPr/>
        </p:nvSpPr>
        <p:spPr>
          <a:xfrm>
            <a:off x="685800" y="5828620"/>
            <a:ext cx="10515600" cy="646331"/>
          </a:xfrm>
          <a:prstGeom prst="rect">
            <a:avLst/>
          </a:prstGeom>
        </p:spPr>
        <p:txBody>
          <a:bodyPr wrap="square">
            <a:spAutoFit/>
          </a:bodyPr>
          <a:lstStyle/>
          <a:p>
            <a:r>
              <a:rPr lang="en-SG" dirty="0">
                <a:hlinkClick r:id="rId2"/>
              </a:rPr>
              <a:t>https://</a:t>
            </a:r>
            <a:r>
              <a:rPr lang="en-SG" dirty="0" err="1">
                <a:hlinkClick r:id="rId2"/>
              </a:rPr>
              <a:t>machinelearningmastery.com</a:t>
            </a:r>
            <a:r>
              <a:rPr lang="en-SG" dirty="0">
                <a:hlinkClick r:id="rId2"/>
              </a:rPr>
              <a:t>/how-to-configure-image-data-augmentation-when-training-deep-learning-neural-networks/</a:t>
            </a:r>
            <a:endParaRPr lang="en-SG" dirty="0"/>
          </a:p>
        </p:txBody>
      </p:sp>
    </p:spTree>
    <p:extLst>
      <p:ext uri="{BB962C8B-B14F-4D97-AF65-F5344CB8AC3E}">
        <p14:creationId xmlns:p14="http://schemas.microsoft.com/office/powerpoint/2010/main" val="3211487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5033" y="239290"/>
            <a:ext cx="7541934" cy="1354217"/>
          </a:xfrm>
        </p:spPr>
        <p:txBody>
          <a:bodyPr/>
          <a:lstStyle/>
          <a:p>
            <a:r>
              <a:rPr lang="en-US" altLang="en-US" dirty="0"/>
              <a:t>Data Augmentation (Jittering)</a:t>
            </a:r>
            <a:endParaRPr lang="en-US" dirty="0"/>
          </a:p>
        </p:txBody>
      </p:sp>
      <p:pic>
        <p:nvPicPr>
          <p:cNvPr id="1026" name="Picture 2" descr="Image result for image augmentation">
            <a:extLst>
              <a:ext uri="{FF2B5EF4-FFF2-40B4-BE49-F238E27FC236}">
                <a16:creationId xmlns:a16="http://schemas.microsoft.com/office/drawing/2014/main" id="{DE221753-D78F-4683-91B2-9AAA03704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94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US" altLang="zh-TW" dirty="0">
                <a:solidFill>
                  <a:schemeClr val="bg1"/>
                </a:solidFill>
              </a:rPr>
              <a:t>Batch Normalization</a:t>
            </a:r>
            <a:endParaRPr spc="-165" dirty="0">
              <a:solidFill>
                <a:schemeClr val="bg1"/>
              </a:solidFill>
            </a:endParaRPr>
          </a:p>
        </p:txBody>
      </p:sp>
    </p:spTree>
    <p:extLst>
      <p:ext uri="{BB962C8B-B14F-4D97-AF65-F5344CB8AC3E}">
        <p14:creationId xmlns:p14="http://schemas.microsoft.com/office/powerpoint/2010/main" val="2728005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Feature Scaling</a:t>
            </a:r>
            <a:endParaRPr lang="zh-TW" altLang="en-US" dirty="0"/>
          </a:p>
        </p:txBody>
      </p:sp>
      <p:grpSp>
        <p:nvGrpSpPr>
          <p:cNvPr id="10" name="群組 9"/>
          <p:cNvGrpSpPr/>
          <p:nvPr/>
        </p:nvGrpSpPr>
        <p:grpSpPr>
          <a:xfrm>
            <a:off x="2272872" y="1991654"/>
            <a:ext cx="600796" cy="2380593"/>
            <a:chOff x="1387366" y="2569780"/>
            <a:chExt cx="600796" cy="2380593"/>
          </a:xfrm>
        </p:grpSpPr>
        <p:sp>
          <p:nvSpPr>
            <p:cNvPr id="4" name="矩形 3"/>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 name="橢圓 5"/>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7" name="橢圓 6"/>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 name="文字方塊 7"/>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9" name="橢圓 8"/>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11" name="群組 10"/>
          <p:cNvGrpSpPr/>
          <p:nvPr/>
        </p:nvGrpSpPr>
        <p:grpSpPr>
          <a:xfrm>
            <a:off x="3223559" y="1991654"/>
            <a:ext cx="600796" cy="2380593"/>
            <a:chOff x="1387366" y="2569780"/>
            <a:chExt cx="600796" cy="2380593"/>
          </a:xfrm>
        </p:grpSpPr>
        <p:sp>
          <p:nvSpPr>
            <p:cNvPr id="12" name="矩形 11"/>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3" name="橢圓 12"/>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4" name="橢圓 13"/>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5" name="橢圓 14"/>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6" name="文字方塊 15"/>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17" name="橢圓 16"/>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18" name="群組 17"/>
          <p:cNvGrpSpPr/>
          <p:nvPr/>
        </p:nvGrpSpPr>
        <p:grpSpPr>
          <a:xfrm>
            <a:off x="4168536" y="1991654"/>
            <a:ext cx="600796" cy="2380593"/>
            <a:chOff x="1387366" y="2569780"/>
            <a:chExt cx="600796" cy="2380593"/>
          </a:xfrm>
        </p:grpSpPr>
        <p:sp>
          <p:nvSpPr>
            <p:cNvPr id="19" name="矩形 18"/>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1" name="橢圓 20"/>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橢圓 21"/>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 name="文字方塊 22"/>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24" name="橢圓 23"/>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25" name="群組 24"/>
          <p:cNvGrpSpPr/>
          <p:nvPr/>
        </p:nvGrpSpPr>
        <p:grpSpPr>
          <a:xfrm>
            <a:off x="7256982" y="1991654"/>
            <a:ext cx="600796" cy="2380593"/>
            <a:chOff x="1387366" y="2569780"/>
            <a:chExt cx="600796" cy="2380593"/>
          </a:xfrm>
        </p:grpSpPr>
        <p:sp>
          <p:nvSpPr>
            <p:cNvPr id="26" name="矩形 25"/>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橢圓 28"/>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文字方塊 29"/>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31" name="橢圓 30"/>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32" name="群組 31"/>
          <p:cNvGrpSpPr/>
          <p:nvPr/>
        </p:nvGrpSpPr>
        <p:grpSpPr>
          <a:xfrm>
            <a:off x="5712759" y="1991654"/>
            <a:ext cx="600796" cy="2380593"/>
            <a:chOff x="1387366" y="2569780"/>
            <a:chExt cx="600796" cy="2380593"/>
          </a:xfrm>
        </p:grpSpPr>
        <p:sp>
          <p:nvSpPr>
            <p:cNvPr id="33" name="矩形 32"/>
            <p:cNvSpPr/>
            <p:nvPr/>
          </p:nvSpPr>
          <p:spPr>
            <a:xfrm>
              <a:off x="1387366" y="2569780"/>
              <a:ext cx="441435" cy="238059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4" name="橢圓 33"/>
            <p:cNvSpPr/>
            <p:nvPr/>
          </p:nvSpPr>
          <p:spPr>
            <a:xfrm>
              <a:off x="1450428" y="2695904"/>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5" name="橢圓 34"/>
            <p:cNvSpPr/>
            <p:nvPr/>
          </p:nvSpPr>
          <p:spPr>
            <a:xfrm>
              <a:off x="1450428" y="3137338"/>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6" name="橢圓 35"/>
            <p:cNvSpPr/>
            <p:nvPr/>
          </p:nvSpPr>
          <p:spPr>
            <a:xfrm>
              <a:off x="1450428" y="3578772"/>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7" name="文字方塊 36"/>
            <p:cNvSpPr txBox="1"/>
            <p:nvPr/>
          </p:nvSpPr>
          <p:spPr>
            <a:xfrm rot="5400000">
              <a:off x="1370952" y="3984295"/>
              <a:ext cx="711200" cy="523220"/>
            </a:xfrm>
            <a:prstGeom prst="rect">
              <a:avLst/>
            </a:prstGeom>
            <a:noFill/>
          </p:spPr>
          <p:txBody>
            <a:bodyPr wrap="square" rtlCol="0">
              <a:spAutoFit/>
            </a:bodyPr>
            <a:lstStyle/>
            <a:p>
              <a:r>
                <a:rPr lang="en-US" altLang="zh-TW" sz="2800" dirty="0"/>
                <a:t>……</a:t>
              </a:r>
              <a:endParaRPr lang="zh-TW" altLang="en-US" sz="2800" dirty="0"/>
            </a:p>
          </p:txBody>
        </p:sp>
        <p:sp>
          <p:nvSpPr>
            <p:cNvPr id="38" name="橢圓 37"/>
            <p:cNvSpPr/>
            <p:nvPr/>
          </p:nvSpPr>
          <p:spPr>
            <a:xfrm>
              <a:off x="1469948" y="4540470"/>
              <a:ext cx="315310" cy="31531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sp>
        <p:nvSpPr>
          <p:cNvPr id="39" name="文字方塊 38"/>
          <p:cNvSpPr txBox="1"/>
          <p:nvPr/>
        </p:nvSpPr>
        <p:spPr>
          <a:xfrm>
            <a:off x="4748257" y="2778830"/>
            <a:ext cx="834276" cy="646331"/>
          </a:xfrm>
          <a:prstGeom prst="rect">
            <a:avLst/>
          </a:prstGeom>
          <a:noFill/>
        </p:spPr>
        <p:txBody>
          <a:bodyPr wrap="square" rtlCol="0">
            <a:spAutoFit/>
          </a:bodyPr>
          <a:lstStyle/>
          <a:p>
            <a:r>
              <a:rPr lang="en-US" altLang="zh-TW" sz="3600" dirty="0"/>
              <a:t>……</a:t>
            </a:r>
            <a:endParaRPr lang="zh-TW" altLang="en-US" sz="3600" dirty="0"/>
          </a:p>
        </p:txBody>
      </p:sp>
      <p:sp>
        <p:nvSpPr>
          <p:cNvPr id="40" name="文字方塊 39"/>
          <p:cNvSpPr txBox="1"/>
          <p:nvPr/>
        </p:nvSpPr>
        <p:spPr>
          <a:xfrm>
            <a:off x="6330794" y="2778829"/>
            <a:ext cx="834276" cy="646331"/>
          </a:xfrm>
          <a:prstGeom prst="rect">
            <a:avLst/>
          </a:prstGeom>
          <a:noFill/>
        </p:spPr>
        <p:txBody>
          <a:bodyPr wrap="square" rtlCol="0">
            <a:spAutoFit/>
          </a:bodyPr>
          <a:lstStyle/>
          <a:p>
            <a:r>
              <a:rPr lang="en-US" altLang="zh-TW" sz="3600" dirty="0"/>
              <a:t>……</a:t>
            </a:r>
            <a:endParaRPr lang="zh-TW" altLang="en-US" sz="3600" dirty="0"/>
          </a:p>
        </p:txBody>
      </p:sp>
      <mc:AlternateContent xmlns:mc="http://schemas.openxmlformats.org/markup-compatibility/2006" xmlns:a14="http://schemas.microsoft.com/office/drawing/2010/main">
        <mc:Choice Requires="a14">
          <p:sp>
            <p:nvSpPr>
              <p:cNvPr id="41" name="文字方塊 40"/>
              <p:cNvSpPr txBox="1"/>
              <p:nvPr/>
            </p:nvSpPr>
            <p:spPr>
              <a:xfrm>
                <a:off x="2341644" y="1579952"/>
                <a:ext cx="4516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1</m:t>
                          </m:r>
                        </m:sup>
                      </m:sSup>
                    </m:oMath>
                  </m:oMathPara>
                </a14:m>
                <a:endParaRPr lang="zh-TW" altLang="en-US" sz="28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2341644" y="1579952"/>
                <a:ext cx="451662" cy="430887"/>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2" name="文字方塊 41"/>
              <p:cNvSpPr txBox="1"/>
              <p:nvPr/>
            </p:nvSpPr>
            <p:spPr>
              <a:xfrm>
                <a:off x="3278707" y="1571537"/>
                <a:ext cx="4593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2</m:t>
                          </m:r>
                        </m:sup>
                      </m:sSup>
                    </m:oMath>
                  </m:oMathPara>
                </a14:m>
                <a:endParaRPr lang="zh-TW" altLang="en-US" sz="28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3278707" y="1571537"/>
                <a:ext cx="459357" cy="430887"/>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文字方塊 42"/>
              <p:cNvSpPr txBox="1"/>
              <p:nvPr/>
            </p:nvSpPr>
            <p:spPr>
              <a:xfrm>
                <a:off x="4215769" y="1578059"/>
                <a:ext cx="4593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3</m:t>
                          </m:r>
                        </m:sup>
                      </m:sSup>
                    </m:oMath>
                  </m:oMathPara>
                </a14:m>
                <a:endParaRPr lang="zh-TW" altLang="en-US" sz="2800" dirty="0"/>
              </a:p>
            </p:txBody>
          </p:sp>
        </mc:Choice>
        <mc:Fallback xmlns="">
          <p:sp>
            <p:nvSpPr>
              <p:cNvPr id="43" name="文字方塊 42"/>
              <p:cNvSpPr txBox="1">
                <a:spLocks noRot="1" noChangeAspect="1" noMove="1" noResize="1" noEditPoints="1" noAdjustHandles="1" noChangeArrowheads="1" noChangeShapeType="1" noTextEdit="1"/>
              </p:cNvSpPr>
              <p:nvPr/>
            </p:nvSpPr>
            <p:spPr>
              <a:xfrm>
                <a:off x="4215769" y="1578059"/>
                <a:ext cx="459357" cy="430887"/>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4" name="文字方塊 43"/>
              <p:cNvSpPr txBox="1"/>
              <p:nvPr/>
            </p:nvSpPr>
            <p:spPr>
              <a:xfrm>
                <a:off x="5767907" y="1571537"/>
                <a:ext cx="4548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𝑟</m:t>
                          </m:r>
                        </m:sup>
                      </m:sSup>
                    </m:oMath>
                  </m:oMathPara>
                </a14:m>
                <a:endParaRPr lang="zh-TW" altLang="en-US" sz="2800" dirty="0"/>
              </a:p>
            </p:txBody>
          </p:sp>
        </mc:Choice>
        <mc:Fallback xmlns="">
          <p:sp>
            <p:nvSpPr>
              <p:cNvPr id="44" name="文字方塊 43"/>
              <p:cNvSpPr txBox="1">
                <a:spLocks noRot="1" noChangeAspect="1" noMove="1" noResize="1" noEditPoints="1" noAdjustHandles="1" noChangeArrowheads="1" noChangeShapeType="1" noTextEdit="1"/>
              </p:cNvSpPr>
              <p:nvPr/>
            </p:nvSpPr>
            <p:spPr>
              <a:xfrm>
                <a:off x="5767907" y="1571537"/>
                <a:ext cx="454803" cy="430887"/>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文字方塊 44"/>
              <p:cNvSpPr txBox="1"/>
              <p:nvPr/>
            </p:nvSpPr>
            <p:spPr>
              <a:xfrm>
                <a:off x="7320045" y="1578059"/>
                <a:ext cx="4865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𝑥</m:t>
                          </m:r>
                        </m:e>
                        <m:sup>
                          <m:r>
                            <a:rPr lang="en-US" altLang="zh-TW" sz="2800" i="1">
                              <a:latin typeface="Cambria Math" panose="02040503050406030204" pitchFamily="18" charset="0"/>
                            </a:rPr>
                            <m:t>𝑅</m:t>
                          </m:r>
                        </m:sup>
                      </m:sSup>
                    </m:oMath>
                  </m:oMathPara>
                </a14:m>
                <a:endParaRPr lang="zh-TW" altLang="en-US" sz="28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7320045" y="1578059"/>
                <a:ext cx="486543" cy="430887"/>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6" name="文字方塊 45"/>
              <p:cNvSpPr txBox="1"/>
              <p:nvPr/>
            </p:nvSpPr>
            <p:spPr>
              <a:xfrm>
                <a:off x="8161640" y="2834218"/>
                <a:ext cx="1736303" cy="523220"/>
              </a:xfrm>
              <a:prstGeom prst="rect">
                <a:avLst/>
              </a:prstGeom>
              <a:noFill/>
            </p:spPr>
            <p:txBody>
              <a:bodyPr wrap="square" rtlCol="0">
                <a:spAutoFit/>
              </a:bodyPr>
              <a:lstStyle/>
              <a:p>
                <a:r>
                  <a:rPr lang="en-US" altLang="zh-TW" sz="2800" dirty="0"/>
                  <a:t>mean: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𝑚</m:t>
                        </m:r>
                      </m:e>
                      <m:sub>
                        <m:r>
                          <a:rPr lang="en-US" altLang="zh-TW" sz="2800" i="1">
                            <a:latin typeface="Cambria Math" panose="02040503050406030204" pitchFamily="18" charset="0"/>
                          </a:rPr>
                          <m:t>𝑖</m:t>
                        </m:r>
                      </m:sub>
                    </m:sSub>
                  </m:oMath>
                </a14:m>
                <a:endParaRPr lang="zh-TW" altLang="en-US" sz="2800" dirty="0"/>
              </a:p>
            </p:txBody>
          </p:sp>
        </mc:Choice>
        <mc:Fallback xmlns="">
          <p:sp>
            <p:nvSpPr>
              <p:cNvPr id="46" name="文字方塊 45"/>
              <p:cNvSpPr txBox="1">
                <a:spLocks noRot="1" noChangeAspect="1" noMove="1" noResize="1" noEditPoints="1" noAdjustHandles="1" noChangeArrowheads="1" noChangeShapeType="1" noTextEdit="1"/>
              </p:cNvSpPr>
              <p:nvPr/>
            </p:nvSpPr>
            <p:spPr>
              <a:xfrm>
                <a:off x="8161640" y="2834218"/>
                <a:ext cx="1736303" cy="523220"/>
              </a:xfrm>
              <a:prstGeom prst="rect">
                <a:avLst/>
              </a:prstGeom>
              <a:blipFill>
                <a:blip r:embed="rId8"/>
                <a:stretch>
                  <a:fillRect l="-7368" t="-11628" b="-3255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7" name="文字方塊 46"/>
              <p:cNvSpPr txBox="1"/>
              <p:nvPr/>
            </p:nvSpPr>
            <p:spPr>
              <a:xfrm>
                <a:off x="8161639" y="3413266"/>
                <a:ext cx="2283392" cy="954107"/>
              </a:xfrm>
              <a:prstGeom prst="rect">
                <a:avLst/>
              </a:prstGeom>
              <a:noFill/>
            </p:spPr>
            <p:txBody>
              <a:bodyPr wrap="square" rtlCol="0">
                <a:spAutoFit/>
              </a:bodyPr>
              <a:lstStyle/>
              <a:p>
                <a:r>
                  <a:rPr lang="en-US" altLang="zh-TW" sz="2800" dirty="0"/>
                  <a:t>standard deviation: </a:t>
                </a:r>
                <a14:m>
                  <m:oMath xmlns:m="http://schemas.openxmlformats.org/officeDocument/2006/math">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𝜎</m:t>
                        </m:r>
                      </m:e>
                      <m:sub>
                        <m:r>
                          <a:rPr lang="en-US" altLang="zh-TW" sz="2800" i="1">
                            <a:latin typeface="Cambria Math" panose="02040503050406030204" pitchFamily="18" charset="0"/>
                          </a:rPr>
                          <m:t>𝑖</m:t>
                        </m:r>
                      </m:sub>
                    </m:sSub>
                  </m:oMath>
                </a14:m>
                <a:endParaRPr lang="zh-TW" altLang="en-US" sz="28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8161639" y="3413266"/>
                <a:ext cx="2283392" cy="954107"/>
              </a:xfrm>
              <a:prstGeom prst="rect">
                <a:avLst/>
              </a:prstGeom>
              <a:blipFill>
                <a:blip r:embed="rId9"/>
                <a:stretch>
                  <a:fillRect l="-5615" t="-6410" b="-1794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2942463" y="4780621"/>
                <a:ext cx="2172518" cy="916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𝑟</m:t>
                          </m:r>
                        </m:sup>
                      </m:sSubSup>
                      <m:r>
                        <a:rPr lang="en-US" altLang="zh-TW" sz="2800" i="1">
                          <a:latin typeface="Cambria Math" panose="02040503050406030204" pitchFamily="18" charset="0"/>
                          <a:ea typeface="Cambria Math" panose="02040503050406030204" pitchFamily="18" charset="0"/>
                        </a:rPr>
                        <m:t>←</m:t>
                      </m:r>
                      <m:f>
                        <m:fPr>
                          <m:ctrlPr>
                            <a:rPr lang="en-US" altLang="zh-TW" sz="2800" i="1">
                              <a:latin typeface="Cambria Math" panose="02040503050406030204" pitchFamily="18" charset="0"/>
                              <a:ea typeface="Cambria Math" panose="02040503050406030204" pitchFamily="18" charset="0"/>
                            </a:rPr>
                          </m:ctrlPr>
                        </m:fPr>
                        <m:num>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𝑖</m:t>
                              </m:r>
                            </m:sub>
                            <m:sup>
                              <m:r>
                                <a:rPr lang="en-US" altLang="zh-TW" sz="2800" i="1">
                                  <a:latin typeface="Cambria Math" panose="02040503050406030204" pitchFamily="18" charset="0"/>
                                </a:rPr>
                                <m:t>𝑟</m:t>
                              </m:r>
                            </m:sup>
                          </m:sSubSup>
                          <m:r>
                            <a:rPr lang="en-US" altLang="zh-TW"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𝑚</m:t>
                              </m:r>
                            </m:e>
                            <m:sub>
                              <m:r>
                                <a:rPr lang="en-US" altLang="zh-TW" sz="2800" i="1">
                                  <a:latin typeface="Cambria Math" panose="02040503050406030204" pitchFamily="18" charset="0"/>
                                </a:rPr>
                                <m:t>𝑖</m:t>
                              </m:r>
                            </m:sub>
                          </m:sSub>
                        </m:num>
                        <m:den>
                          <m:sSub>
                            <m:sSubPr>
                              <m:ctrlPr>
                                <a:rPr lang="en-US" altLang="zh-TW" sz="2800" i="1">
                                  <a:latin typeface="Cambria Math" panose="02040503050406030204" pitchFamily="18" charset="0"/>
                                </a:rPr>
                              </m:ctrlPr>
                            </m:sSubPr>
                            <m:e>
                              <m:r>
                                <a:rPr lang="zh-TW" altLang="en-US" sz="2800" i="1">
                                  <a:latin typeface="Cambria Math" panose="02040503050406030204" pitchFamily="18" charset="0"/>
                                </a:rPr>
                                <m:t>𝜎</m:t>
                              </m:r>
                            </m:e>
                            <m:sub>
                              <m:r>
                                <a:rPr lang="en-US" altLang="zh-TW" sz="2800" i="1">
                                  <a:latin typeface="Cambria Math" panose="02040503050406030204" pitchFamily="18" charset="0"/>
                                </a:rPr>
                                <m:t>𝑖</m:t>
                              </m:r>
                            </m:sub>
                          </m:sSub>
                        </m:den>
                      </m:f>
                    </m:oMath>
                  </m:oMathPara>
                </a14:m>
                <a:endParaRPr lang="zh-TW" altLang="en-US" sz="28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2942463" y="4780621"/>
                <a:ext cx="2172518" cy="916661"/>
              </a:xfrm>
              <a:prstGeom prst="rect">
                <a:avLst/>
              </a:prstGeom>
              <a:blipFill>
                <a:blip r:embed="rId10"/>
                <a:stretch>
                  <a:fillRect/>
                </a:stretch>
              </a:blipFill>
            </p:spPr>
            <p:txBody>
              <a:bodyPr/>
              <a:lstStyle/>
              <a:p>
                <a:r>
                  <a:rPr lang="en-SG">
                    <a:noFill/>
                  </a:rPr>
                  <a:t> </a:t>
                </a:r>
              </a:p>
            </p:txBody>
          </p:sp>
        </mc:Fallback>
      </mc:AlternateContent>
      <p:sp>
        <p:nvSpPr>
          <p:cNvPr id="49" name="文字方塊 48"/>
          <p:cNvSpPr txBox="1"/>
          <p:nvPr/>
        </p:nvSpPr>
        <p:spPr>
          <a:xfrm>
            <a:off x="5377660" y="4785790"/>
            <a:ext cx="451538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The means of all dimensions are 0, and the variances are all 1 </a:t>
            </a:r>
            <a:endParaRPr lang="zh-TW" altLang="en-US" sz="2400" dirty="0"/>
          </a:p>
        </p:txBody>
      </p:sp>
      <p:sp>
        <p:nvSpPr>
          <p:cNvPr id="50" name="矩形 49"/>
          <p:cNvSpPr/>
          <p:nvPr/>
        </p:nvSpPr>
        <p:spPr>
          <a:xfrm>
            <a:off x="2152651" y="2948444"/>
            <a:ext cx="5749443" cy="434431"/>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文字方塊 50"/>
          <p:cNvSpPr txBox="1"/>
          <p:nvPr/>
        </p:nvSpPr>
        <p:spPr>
          <a:xfrm>
            <a:off x="8161640" y="1821068"/>
            <a:ext cx="2283393" cy="954107"/>
          </a:xfrm>
          <a:prstGeom prst="rect">
            <a:avLst/>
          </a:prstGeom>
          <a:noFill/>
        </p:spPr>
        <p:txBody>
          <a:bodyPr wrap="square" rtlCol="0">
            <a:spAutoFit/>
          </a:bodyPr>
          <a:lstStyle/>
          <a:p>
            <a:r>
              <a:rPr lang="en-US" altLang="zh-TW" sz="2800" dirty="0"/>
              <a:t>For each dimension i:</a:t>
            </a:r>
            <a:endParaRPr lang="zh-TW" altLang="en-US" sz="2800" dirty="0"/>
          </a:p>
        </p:txBody>
      </p:sp>
      <p:sp>
        <p:nvSpPr>
          <p:cNvPr id="3" name="矩形 2"/>
          <p:cNvSpPr/>
          <p:nvPr/>
        </p:nvSpPr>
        <p:spPr>
          <a:xfrm>
            <a:off x="5675079" y="2948444"/>
            <a:ext cx="521748" cy="4199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手繪多邊形 51"/>
          <p:cNvSpPr/>
          <p:nvPr/>
        </p:nvSpPr>
        <p:spPr>
          <a:xfrm>
            <a:off x="4624484" y="3123316"/>
            <a:ext cx="1056439" cy="1699590"/>
          </a:xfrm>
          <a:custGeom>
            <a:avLst/>
            <a:gdLst>
              <a:gd name="connsiteX0" fmla="*/ 2836190 w 2836190"/>
              <a:gd name="connsiteY0" fmla="*/ 0 h 2262753"/>
              <a:gd name="connsiteX1" fmla="*/ 1549831 w 2836190"/>
              <a:gd name="connsiteY1" fmla="*/ 464949 h 2262753"/>
              <a:gd name="connsiteX2" fmla="*/ 0 w 2836190"/>
              <a:gd name="connsiteY2" fmla="*/ 2262753 h 2262753"/>
            </a:gdLst>
            <a:ahLst/>
            <a:cxnLst>
              <a:cxn ang="0">
                <a:pos x="connsiteX0" y="connsiteY0"/>
              </a:cxn>
              <a:cxn ang="0">
                <a:pos x="connsiteX1" y="connsiteY1"/>
              </a:cxn>
              <a:cxn ang="0">
                <a:pos x="connsiteX2" y="connsiteY2"/>
              </a:cxn>
            </a:cxnLst>
            <a:rect l="l" t="t" r="r" b="b"/>
            <a:pathLst>
              <a:path w="2836190" h="2262753">
                <a:moveTo>
                  <a:pt x="2836190" y="0"/>
                </a:moveTo>
                <a:cubicBezTo>
                  <a:pt x="2429359" y="43912"/>
                  <a:pt x="2022529" y="87824"/>
                  <a:pt x="1549831" y="464949"/>
                </a:cubicBezTo>
                <a:cubicBezTo>
                  <a:pt x="1077133" y="842074"/>
                  <a:pt x="538566" y="1552413"/>
                  <a:pt x="0" y="2262753"/>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3" name="文字方塊 52"/>
              <p:cNvSpPr txBox="1"/>
              <p:nvPr/>
            </p:nvSpPr>
            <p:spPr>
              <a:xfrm>
                <a:off x="2325707" y="2005697"/>
                <a:ext cx="451662" cy="4349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1</m:t>
                          </m:r>
                        </m:sup>
                      </m:sSubSup>
                    </m:oMath>
                  </m:oMathPara>
                </a14:m>
                <a:endParaRPr lang="zh-TW" altLang="en-US" sz="28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2325707" y="2005697"/>
                <a:ext cx="451662" cy="434991"/>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4" name="文字方塊 53"/>
              <p:cNvSpPr txBox="1"/>
              <p:nvPr/>
            </p:nvSpPr>
            <p:spPr>
              <a:xfrm>
                <a:off x="2344477" y="2446534"/>
                <a:ext cx="451662" cy="4349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up>
                          <m:r>
                            <a:rPr lang="en-US" altLang="zh-TW" sz="2800" i="1">
                              <a:latin typeface="Cambria Math" panose="02040503050406030204" pitchFamily="18" charset="0"/>
                            </a:rPr>
                            <m:t>1</m:t>
                          </m:r>
                        </m:sup>
                      </m:sSubSup>
                    </m:oMath>
                  </m:oMathPara>
                </a14:m>
                <a:endParaRPr lang="zh-TW" altLang="en-US" sz="28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2344477" y="2446534"/>
                <a:ext cx="451662" cy="434991"/>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3232497" y="2014197"/>
                <a:ext cx="459357" cy="4358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2</m:t>
                          </m:r>
                        </m:sup>
                      </m:sSubSup>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3232497" y="2014197"/>
                <a:ext cx="459357" cy="435889"/>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3251267" y="2455033"/>
                <a:ext cx="459357" cy="436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2</m:t>
                          </m:r>
                        </m:sub>
                        <m:sup>
                          <m:r>
                            <a:rPr lang="en-US" altLang="zh-TW" sz="2800" i="1">
                              <a:latin typeface="Cambria Math" panose="02040503050406030204" pitchFamily="18" charset="0"/>
                            </a:rPr>
                            <m:t>2</m:t>
                          </m:r>
                        </m:sup>
                      </m:sSubSup>
                    </m:oMath>
                  </m:oMathPara>
                </a14:m>
                <a:endParaRPr lang="zh-TW" altLang="en-US" sz="28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3251267" y="2455033"/>
                <a:ext cx="459357" cy="436658"/>
              </a:xfrm>
              <a:prstGeom prst="rect">
                <a:avLst/>
              </a:prstGeom>
              <a:blipFill>
                <a:blip r:embed="rId14"/>
                <a:stretch>
                  <a:fillRect/>
                </a:stretch>
              </a:blipFill>
            </p:spPr>
            <p:txBody>
              <a:bodyPr/>
              <a:lstStyle/>
              <a:p>
                <a:r>
                  <a:rPr lang="en-SG">
                    <a:noFill/>
                  </a:rPr>
                  <a:t> </a:t>
                </a:r>
              </a:p>
            </p:txBody>
          </p:sp>
        </mc:Fallback>
      </mc:AlternateContent>
      <p:sp>
        <p:nvSpPr>
          <p:cNvPr id="57" name="矩形 56">
            <a:extLst>
              <a:ext uri="{FF2B5EF4-FFF2-40B4-BE49-F238E27FC236}">
                <a16:creationId xmlns:a16="http://schemas.microsoft.com/office/drawing/2014/main" id="{B114D360-AB7E-4E4F-B60F-0C0C2B6E0E0B}"/>
              </a:ext>
            </a:extLst>
          </p:cNvPr>
          <p:cNvSpPr/>
          <p:nvPr/>
        </p:nvSpPr>
        <p:spPr>
          <a:xfrm>
            <a:off x="2714307" y="5867757"/>
            <a:ext cx="6909432" cy="830997"/>
          </a:xfrm>
          <a:prstGeom prst="rect">
            <a:avLst/>
          </a:prstGeom>
        </p:spPr>
        <p:txBody>
          <a:bodyPr wrap="square">
            <a:spAutoFit/>
          </a:bodyPr>
          <a:lstStyle/>
          <a:p>
            <a:r>
              <a:rPr lang="en-US" altLang="zh-TW" sz="2400" dirty="0"/>
              <a:t>In general, gradient descent converges much faster with feature scaling than without it.</a:t>
            </a:r>
          </a:p>
        </p:txBody>
      </p:sp>
    </p:spTree>
    <p:extLst>
      <p:ext uri="{BB962C8B-B14F-4D97-AF65-F5344CB8AC3E}">
        <p14:creationId xmlns:p14="http://schemas.microsoft.com/office/powerpoint/2010/main" val="9373545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P spid="48" grpId="0"/>
      <p:bldP spid="49" grpId="0" animBg="1"/>
      <p:bldP spid="50" grpId="0" animBg="1"/>
      <p:bldP spid="51" grpId="0"/>
      <p:bldP spid="3" grpId="0" animBg="1"/>
      <p:bldP spid="52" grpId="0" animBg="1"/>
      <p:bldP spid="53" grpId="0"/>
      <p:bldP spid="54" grpId="0"/>
      <p:bldP spid="55" grpId="0"/>
      <p:bldP spid="56"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5ABD7A1-5C63-4B0E-8E5D-BD49F26CBDF7}"/>
              </a:ext>
            </a:extLst>
          </p:cNvPr>
          <p:cNvSpPr>
            <a:spLocks noGrp="1"/>
          </p:cNvSpPr>
          <p:nvPr>
            <p:ph type="title"/>
          </p:nvPr>
        </p:nvSpPr>
        <p:spPr/>
        <p:txBody>
          <a:bodyPr/>
          <a:lstStyle/>
          <a:p>
            <a:r>
              <a:rPr lang="en-US" altLang="zh-TW" dirty="0"/>
              <a:t>How about Hidden Layer?</a:t>
            </a:r>
            <a:endParaRPr lang="zh-TW" altLang="en-US" dirty="0"/>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CAA01B68-0294-4E14-B8A9-D5B1A499180A}"/>
                  </a:ext>
                </a:extLst>
              </p:cNvPr>
              <p:cNvSpPr/>
              <p:nvPr/>
            </p:nvSpPr>
            <p:spPr>
              <a:xfrm>
                <a:off x="5373552" y="2508250"/>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CAA01B68-0294-4E14-B8A9-D5B1A499180A}"/>
                  </a:ext>
                </a:extLst>
              </p:cNvPr>
              <p:cNvSpPr>
                <a:spLocks noRot="1" noChangeAspect="1" noMove="1" noResize="1" noEditPoints="1" noAdjustHandles="1" noChangeArrowheads="1" noChangeShapeType="1" noTextEdit="1"/>
              </p:cNvSpPr>
              <p:nvPr/>
            </p:nvSpPr>
            <p:spPr>
              <a:xfrm>
                <a:off x="5373552" y="2508250"/>
                <a:ext cx="361950" cy="901700"/>
              </a:xfrm>
              <a:prstGeom prst="rect">
                <a:avLst/>
              </a:prstGeom>
              <a:blipFill>
                <a:blip r:embed="rId3"/>
                <a:stretch>
                  <a:fillRect l="-1875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1E96D02B-B4AC-4725-B091-C12FBFAD4D99}"/>
                  </a:ext>
                </a:extLst>
              </p:cNvPr>
              <p:cNvSpPr/>
              <p:nvPr/>
            </p:nvSpPr>
            <p:spPr>
              <a:xfrm>
                <a:off x="2152650" y="2527300"/>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1E96D02B-B4AC-4725-B091-C12FBFAD4D99}"/>
                  </a:ext>
                </a:extLst>
              </p:cNvPr>
              <p:cNvSpPr>
                <a:spLocks noRot="1" noChangeAspect="1" noMove="1" noResize="1" noEditPoints="1" noAdjustHandles="1" noChangeArrowheads="1" noChangeShapeType="1" noTextEdit="1"/>
              </p:cNvSpPr>
              <p:nvPr/>
            </p:nvSpPr>
            <p:spPr>
              <a:xfrm>
                <a:off x="2152650" y="2527300"/>
                <a:ext cx="361950" cy="901700"/>
              </a:xfrm>
              <a:prstGeom prst="rect">
                <a:avLst/>
              </a:prstGeom>
              <a:blipFill>
                <a:blip r:embed="rId4"/>
                <a:stretch>
                  <a:fillRect l="-18750"/>
                </a:stretch>
              </a:blipFill>
            </p:spPr>
            <p:txBody>
              <a:bodyPr/>
              <a:lstStyle/>
              <a:p>
                <a:r>
                  <a:rPr lang="en-SG">
                    <a:noFill/>
                  </a:rPr>
                  <a:t> </a:t>
                </a:r>
              </a:p>
            </p:txBody>
          </p:sp>
        </mc:Fallback>
      </mc:AlternateContent>
      <p:sp>
        <p:nvSpPr>
          <p:cNvPr id="10" name="矩形 9">
            <a:extLst>
              <a:ext uri="{FF2B5EF4-FFF2-40B4-BE49-F238E27FC236}">
                <a16:creationId xmlns:a16="http://schemas.microsoft.com/office/drawing/2014/main" id="{A152AE88-C35D-4D26-A206-1F04864F8B3C}"/>
              </a:ext>
            </a:extLst>
          </p:cNvPr>
          <p:cNvSpPr/>
          <p:nvPr/>
        </p:nvSpPr>
        <p:spPr>
          <a:xfrm>
            <a:off x="3316787" y="2508250"/>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Layer 1</a:t>
            </a:r>
            <a:endParaRPr lang="zh-TW" altLang="en-US" sz="2400" dirty="0"/>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4D138E4-1647-435B-9474-ACD40EA72779}"/>
                  </a:ext>
                </a:extLst>
              </p:cNvPr>
              <p:cNvSpPr/>
              <p:nvPr/>
            </p:nvSpPr>
            <p:spPr>
              <a:xfrm>
                <a:off x="6484167" y="2508250"/>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altLang="zh-TW" sz="2400" dirty="0"/>
                        <m:t>Layer</m:t>
                      </m:r>
                      <m:r>
                        <m:rPr>
                          <m:nor/>
                        </m:rPr>
                        <a:rPr lang="en-US" altLang="zh-TW" sz="2400" dirty="0"/>
                        <m:t> 2</m:t>
                      </m:r>
                    </m:oMath>
                  </m:oMathPara>
                </a14:m>
                <a:endParaRPr lang="zh-TW" altLang="en-US" sz="2400" dirty="0"/>
              </a:p>
            </p:txBody>
          </p:sp>
        </mc:Choice>
        <mc:Fallback xmlns="">
          <p:sp>
            <p:nvSpPr>
              <p:cNvPr id="12" name="矩形 11">
                <a:extLst>
                  <a:ext uri="{FF2B5EF4-FFF2-40B4-BE49-F238E27FC236}">
                    <a16:creationId xmlns:a16="http://schemas.microsoft.com/office/drawing/2014/main" id="{24D138E4-1647-435B-9474-ACD40EA72779}"/>
                  </a:ext>
                </a:extLst>
              </p:cNvPr>
              <p:cNvSpPr>
                <a:spLocks noRot="1" noChangeAspect="1" noMove="1" noResize="1" noEditPoints="1" noAdjustHandles="1" noChangeArrowheads="1" noChangeShapeType="1" noTextEdit="1"/>
              </p:cNvSpPr>
              <p:nvPr/>
            </p:nvSpPr>
            <p:spPr>
              <a:xfrm>
                <a:off x="6484167" y="2508250"/>
                <a:ext cx="1308100" cy="901700"/>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42860BD-CC07-4DC2-8AE7-8348BF0F3C34}"/>
                  </a:ext>
                </a:extLst>
              </p:cNvPr>
              <p:cNvSpPr/>
              <p:nvPr/>
            </p:nvSpPr>
            <p:spPr>
              <a:xfrm>
                <a:off x="8540932" y="2527300"/>
                <a:ext cx="361950" cy="901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6" name="矩形 15">
                <a:extLst>
                  <a:ext uri="{FF2B5EF4-FFF2-40B4-BE49-F238E27FC236}">
                    <a16:creationId xmlns:a16="http://schemas.microsoft.com/office/drawing/2014/main" id="{642860BD-CC07-4DC2-8AE7-8348BF0F3C34}"/>
                  </a:ext>
                </a:extLst>
              </p:cNvPr>
              <p:cNvSpPr>
                <a:spLocks noRot="1" noChangeAspect="1" noMove="1" noResize="1" noEditPoints="1" noAdjustHandles="1" noChangeArrowheads="1" noChangeShapeType="1" noTextEdit="1"/>
              </p:cNvSpPr>
              <p:nvPr/>
            </p:nvSpPr>
            <p:spPr>
              <a:xfrm>
                <a:off x="8540932" y="2527300"/>
                <a:ext cx="361950" cy="901700"/>
              </a:xfrm>
              <a:prstGeom prst="rect">
                <a:avLst/>
              </a:prstGeom>
              <a:blipFill>
                <a:blip r:embed="rId6"/>
                <a:stretch>
                  <a:fillRect l="-19048"/>
                </a:stretch>
              </a:blipFill>
            </p:spPr>
            <p:txBody>
              <a:bodyPr/>
              <a:lstStyle/>
              <a:p>
                <a:r>
                  <a:rPr lang="en-SG">
                    <a:noFill/>
                  </a:rPr>
                  <a:t> </a:t>
                </a:r>
              </a:p>
            </p:txBody>
          </p:sp>
        </mc:Fallback>
      </mc:AlternateContent>
      <p:cxnSp>
        <p:nvCxnSpPr>
          <p:cNvPr id="17" name="直線單箭頭接點 16">
            <a:extLst>
              <a:ext uri="{FF2B5EF4-FFF2-40B4-BE49-F238E27FC236}">
                <a16:creationId xmlns:a16="http://schemas.microsoft.com/office/drawing/2014/main" id="{5CF2DE9E-C106-4E42-8535-54D4DDF3F995}"/>
              </a:ext>
            </a:extLst>
          </p:cNvPr>
          <p:cNvCxnSpPr>
            <a:cxnSpLocks/>
          </p:cNvCxnSpPr>
          <p:nvPr/>
        </p:nvCxnSpPr>
        <p:spPr>
          <a:xfrm>
            <a:off x="4624888" y="2978150"/>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945A7DBB-5C15-455A-AA7B-E844D155DE34}"/>
              </a:ext>
            </a:extLst>
          </p:cNvPr>
          <p:cNvCxnSpPr>
            <a:cxnSpLocks/>
          </p:cNvCxnSpPr>
          <p:nvPr/>
        </p:nvCxnSpPr>
        <p:spPr>
          <a:xfrm>
            <a:off x="5735503" y="2984502"/>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D9C0CB10-303D-4747-A2D5-204E1A4B0226}"/>
              </a:ext>
            </a:extLst>
          </p:cNvPr>
          <p:cNvCxnSpPr>
            <a:cxnSpLocks/>
          </p:cNvCxnSpPr>
          <p:nvPr/>
        </p:nvCxnSpPr>
        <p:spPr>
          <a:xfrm>
            <a:off x="7792268" y="2957290"/>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B7977403-A09A-4E70-B8B7-A3E297166971}"/>
              </a:ext>
            </a:extLst>
          </p:cNvPr>
          <p:cNvSpPr txBox="1"/>
          <p:nvPr/>
        </p:nvSpPr>
        <p:spPr>
          <a:xfrm>
            <a:off x="8816703" y="2637624"/>
            <a:ext cx="952772" cy="523220"/>
          </a:xfrm>
          <a:prstGeom prst="rect">
            <a:avLst/>
          </a:prstGeom>
          <a:noFill/>
        </p:spPr>
        <p:txBody>
          <a:bodyPr wrap="square" rtlCol="0">
            <a:spAutoFit/>
          </a:bodyPr>
          <a:lstStyle/>
          <a:p>
            <a:pPr algn="ctr"/>
            <a:r>
              <a:rPr lang="en-US" altLang="zh-TW" sz="2800" b="1" dirty="0"/>
              <a:t>……</a:t>
            </a:r>
            <a:endParaRPr lang="zh-TW" altLang="en-US" sz="2800" b="1" dirty="0"/>
          </a:p>
        </p:txBody>
      </p:sp>
      <p:cxnSp>
        <p:nvCxnSpPr>
          <p:cNvPr id="22" name="直線單箭頭接點 21">
            <a:extLst>
              <a:ext uri="{FF2B5EF4-FFF2-40B4-BE49-F238E27FC236}">
                <a16:creationId xmlns:a16="http://schemas.microsoft.com/office/drawing/2014/main" id="{BC76980D-2209-4879-BD5F-4E3851127622}"/>
              </a:ext>
            </a:extLst>
          </p:cNvPr>
          <p:cNvCxnSpPr>
            <a:cxnSpLocks/>
          </p:cNvCxnSpPr>
          <p:nvPr/>
        </p:nvCxnSpPr>
        <p:spPr>
          <a:xfrm>
            <a:off x="2568123" y="2984502"/>
            <a:ext cx="7486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21319C0-0DFC-4BEA-B761-3A6E1111ED25}"/>
              </a:ext>
            </a:extLst>
          </p:cNvPr>
          <p:cNvSpPr txBox="1"/>
          <p:nvPr/>
        </p:nvSpPr>
        <p:spPr>
          <a:xfrm>
            <a:off x="1601561" y="1587948"/>
            <a:ext cx="2681787" cy="461665"/>
          </a:xfrm>
          <a:prstGeom prst="rect">
            <a:avLst/>
          </a:prstGeom>
          <a:noFill/>
        </p:spPr>
        <p:txBody>
          <a:bodyPr wrap="square" rtlCol="0">
            <a:spAutoFit/>
          </a:bodyPr>
          <a:lstStyle/>
          <a:p>
            <a:r>
              <a:rPr lang="en-US" altLang="zh-TW" sz="2400" dirty="0"/>
              <a:t>Feature Scaling</a:t>
            </a:r>
            <a:endParaRPr lang="zh-TW" altLang="en-US" sz="2400" dirty="0"/>
          </a:p>
        </p:txBody>
      </p:sp>
      <p:sp>
        <p:nvSpPr>
          <p:cNvPr id="24" name="箭號: 向下 23">
            <a:extLst>
              <a:ext uri="{FF2B5EF4-FFF2-40B4-BE49-F238E27FC236}">
                <a16:creationId xmlns:a16="http://schemas.microsoft.com/office/drawing/2014/main" id="{83FEF6D8-8598-41CA-8F9D-333F3F4CFE34}"/>
              </a:ext>
            </a:extLst>
          </p:cNvPr>
          <p:cNvSpPr/>
          <p:nvPr/>
        </p:nvSpPr>
        <p:spPr>
          <a:xfrm>
            <a:off x="2136775" y="2049612"/>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ADB5F143-EE08-4555-8116-35ADBE129ED5}"/>
              </a:ext>
            </a:extLst>
          </p:cNvPr>
          <p:cNvSpPr txBox="1"/>
          <p:nvPr/>
        </p:nvSpPr>
        <p:spPr>
          <a:xfrm>
            <a:off x="4831263" y="1599062"/>
            <a:ext cx="2681787" cy="461665"/>
          </a:xfrm>
          <a:prstGeom prst="rect">
            <a:avLst/>
          </a:prstGeom>
          <a:noFill/>
        </p:spPr>
        <p:txBody>
          <a:bodyPr wrap="square" rtlCol="0">
            <a:spAutoFit/>
          </a:bodyPr>
          <a:lstStyle/>
          <a:p>
            <a:r>
              <a:rPr lang="en-US" altLang="zh-TW" sz="2400" dirty="0"/>
              <a:t>Feature Scaling ?</a:t>
            </a:r>
            <a:endParaRPr lang="zh-TW" altLang="en-US" sz="2400" dirty="0"/>
          </a:p>
        </p:txBody>
      </p:sp>
      <p:sp>
        <p:nvSpPr>
          <p:cNvPr id="26" name="箭號: 向下 25">
            <a:extLst>
              <a:ext uri="{FF2B5EF4-FFF2-40B4-BE49-F238E27FC236}">
                <a16:creationId xmlns:a16="http://schemas.microsoft.com/office/drawing/2014/main" id="{CD06D227-C1EB-40B2-87E5-F7FC46BEB8C6}"/>
              </a:ext>
            </a:extLst>
          </p:cNvPr>
          <p:cNvSpPr/>
          <p:nvPr/>
        </p:nvSpPr>
        <p:spPr>
          <a:xfrm>
            <a:off x="5353777" y="2060726"/>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2E221602-FF74-42D1-9626-3543E402B13E}"/>
              </a:ext>
            </a:extLst>
          </p:cNvPr>
          <p:cNvSpPr txBox="1"/>
          <p:nvPr/>
        </p:nvSpPr>
        <p:spPr>
          <a:xfrm>
            <a:off x="7982722" y="1599062"/>
            <a:ext cx="2681787" cy="461665"/>
          </a:xfrm>
          <a:prstGeom prst="rect">
            <a:avLst/>
          </a:prstGeom>
          <a:noFill/>
        </p:spPr>
        <p:txBody>
          <a:bodyPr wrap="square" rtlCol="0">
            <a:spAutoFit/>
          </a:bodyPr>
          <a:lstStyle/>
          <a:p>
            <a:r>
              <a:rPr lang="en-US" altLang="zh-TW" sz="2400" dirty="0"/>
              <a:t>Feature Scaling ?</a:t>
            </a:r>
            <a:endParaRPr lang="zh-TW" altLang="en-US" sz="2400" dirty="0"/>
          </a:p>
        </p:txBody>
      </p:sp>
      <p:sp>
        <p:nvSpPr>
          <p:cNvPr id="28" name="箭號: 向下 27">
            <a:extLst>
              <a:ext uri="{FF2B5EF4-FFF2-40B4-BE49-F238E27FC236}">
                <a16:creationId xmlns:a16="http://schemas.microsoft.com/office/drawing/2014/main" id="{BF054B09-D0C3-48E5-94F9-E3A15FE131AC}"/>
              </a:ext>
            </a:extLst>
          </p:cNvPr>
          <p:cNvSpPr/>
          <p:nvPr/>
        </p:nvSpPr>
        <p:spPr>
          <a:xfrm>
            <a:off x="8517936" y="2060726"/>
            <a:ext cx="393700"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9" name="Picture 2" descr="https://cdn-images-1.medium.com/max/800/1*ZxfKps6Mb7fqiQnlQPcMKQ.png">
            <a:extLst>
              <a:ext uri="{FF2B5EF4-FFF2-40B4-BE49-F238E27FC236}">
                <a16:creationId xmlns:a16="http://schemas.microsoft.com/office/drawing/2014/main" id="{34B6266D-24FC-42D2-817E-F92B098AA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1520" y="3946624"/>
            <a:ext cx="3828314" cy="11724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https://cdn-images-1.medium.com/max/800/1*u5S2mlVh2G0uD-MjIpBYxg.png">
            <a:extLst>
              <a:ext uri="{FF2B5EF4-FFF2-40B4-BE49-F238E27FC236}">
                <a16:creationId xmlns:a16="http://schemas.microsoft.com/office/drawing/2014/main" id="{8094B2D1-0054-41AF-8BA8-86626B68AB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6383" y="5262867"/>
            <a:ext cx="4041388" cy="1070968"/>
          </a:xfrm>
          <a:prstGeom prst="rect">
            <a:avLst/>
          </a:prstGeom>
          <a:noFill/>
          <a:extLst>
            <a:ext uri="{909E8E84-426E-40DD-AFC4-6F175D3DCCD1}">
              <a14:hiddenFill xmlns:a14="http://schemas.microsoft.com/office/drawing/2010/main">
                <a:solidFill>
                  <a:srgbClr val="FFFFFF"/>
                </a:solidFill>
              </a14:hiddenFill>
            </a:ext>
          </a:extLst>
        </p:spPr>
      </p:pic>
      <p:sp>
        <p:nvSpPr>
          <p:cNvPr id="31" name="箭號: 向下 30">
            <a:extLst>
              <a:ext uri="{FF2B5EF4-FFF2-40B4-BE49-F238E27FC236}">
                <a16:creationId xmlns:a16="http://schemas.microsoft.com/office/drawing/2014/main" id="{8762E7E7-2053-4F3D-B4C1-FB5817669B28}"/>
              </a:ext>
            </a:extLst>
          </p:cNvPr>
          <p:cNvSpPr/>
          <p:nvPr/>
        </p:nvSpPr>
        <p:spPr>
          <a:xfrm>
            <a:off x="3861151" y="4790421"/>
            <a:ext cx="491853" cy="41022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2" name="箭號: 向下 31">
            <a:extLst>
              <a:ext uri="{FF2B5EF4-FFF2-40B4-BE49-F238E27FC236}">
                <a16:creationId xmlns:a16="http://schemas.microsoft.com/office/drawing/2014/main" id="{AF08B9AA-4C4E-4878-80F9-CEAE02D0F822}"/>
              </a:ext>
            </a:extLst>
          </p:cNvPr>
          <p:cNvSpPr/>
          <p:nvPr/>
        </p:nvSpPr>
        <p:spPr>
          <a:xfrm>
            <a:off x="2844800" y="4191001"/>
            <a:ext cx="190500" cy="4328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箭號: 向下 32">
            <a:extLst>
              <a:ext uri="{FF2B5EF4-FFF2-40B4-BE49-F238E27FC236}">
                <a16:creationId xmlns:a16="http://schemas.microsoft.com/office/drawing/2014/main" id="{F73D00AD-A080-4943-B6EE-CB06BFE6CBC0}"/>
              </a:ext>
            </a:extLst>
          </p:cNvPr>
          <p:cNvSpPr/>
          <p:nvPr/>
        </p:nvSpPr>
        <p:spPr>
          <a:xfrm flipV="1">
            <a:off x="4029381" y="3830197"/>
            <a:ext cx="190500" cy="4328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D8679993-AC46-4E75-B9CD-54E003199F03}"/>
              </a:ext>
            </a:extLst>
          </p:cNvPr>
          <p:cNvSpPr txBox="1"/>
          <p:nvPr/>
        </p:nvSpPr>
        <p:spPr>
          <a:xfrm>
            <a:off x="6310543" y="5328344"/>
            <a:ext cx="4041387" cy="1200329"/>
          </a:xfrm>
          <a:prstGeom prst="rect">
            <a:avLst/>
          </a:prstGeom>
          <a:noFill/>
        </p:spPr>
        <p:txBody>
          <a:bodyPr wrap="square" rtlCol="0">
            <a:spAutoFit/>
          </a:bodyPr>
          <a:lstStyle/>
          <a:p>
            <a:r>
              <a:rPr lang="en-US" altLang="zh-TW" sz="2400" dirty="0"/>
              <a:t>Smaller learning rate can be helpful, but the training would be slower.</a:t>
            </a:r>
            <a:endParaRPr lang="zh-TW" altLang="en-US" sz="2400" dirty="0"/>
          </a:p>
        </p:txBody>
      </p:sp>
      <p:sp>
        <p:nvSpPr>
          <p:cNvPr id="35" name="文字方塊 34">
            <a:extLst>
              <a:ext uri="{FF2B5EF4-FFF2-40B4-BE49-F238E27FC236}">
                <a16:creationId xmlns:a16="http://schemas.microsoft.com/office/drawing/2014/main" id="{3C031E65-0593-4239-8C3D-C862E59FDF5E}"/>
              </a:ext>
            </a:extLst>
          </p:cNvPr>
          <p:cNvSpPr txBox="1"/>
          <p:nvPr/>
        </p:nvSpPr>
        <p:spPr>
          <a:xfrm>
            <a:off x="6603779" y="3932449"/>
            <a:ext cx="3828314" cy="830997"/>
          </a:xfrm>
          <a:prstGeom prst="rect">
            <a:avLst/>
          </a:prstGeom>
          <a:noFill/>
        </p:spPr>
        <p:txBody>
          <a:bodyPr wrap="square" rtlCol="0">
            <a:spAutoFit/>
          </a:bodyPr>
          <a:lstStyle/>
          <a:p>
            <a:r>
              <a:rPr lang="en-US" altLang="zh-TW" sz="2400" dirty="0"/>
              <a:t>Difficulty: their statistics change during the training …</a:t>
            </a:r>
            <a:endParaRPr lang="zh-TW" altLang="en-US" sz="2400" dirty="0"/>
          </a:p>
        </p:txBody>
      </p:sp>
      <p:cxnSp>
        <p:nvCxnSpPr>
          <p:cNvPr id="37" name="直線單箭頭接點 36">
            <a:extLst>
              <a:ext uri="{FF2B5EF4-FFF2-40B4-BE49-F238E27FC236}">
                <a16:creationId xmlns:a16="http://schemas.microsoft.com/office/drawing/2014/main" id="{CBE30A63-FB75-4435-914F-EC5AC16305D7}"/>
              </a:ext>
            </a:extLst>
          </p:cNvPr>
          <p:cNvCxnSpPr>
            <a:cxnSpLocks/>
          </p:cNvCxnSpPr>
          <p:nvPr/>
        </p:nvCxnSpPr>
        <p:spPr>
          <a:xfrm>
            <a:off x="5550627" y="3429000"/>
            <a:ext cx="1701792" cy="517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32C44C58-F102-4E2C-BEF0-A53D0DC11C5B}"/>
              </a:ext>
            </a:extLst>
          </p:cNvPr>
          <p:cNvCxnSpPr>
            <a:cxnSpLocks/>
            <a:endCxn id="35" idx="0"/>
          </p:cNvCxnSpPr>
          <p:nvPr/>
        </p:nvCxnSpPr>
        <p:spPr>
          <a:xfrm flipH="1">
            <a:off x="8517936" y="3425850"/>
            <a:ext cx="193264" cy="5065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2F0A5CE8-B044-4144-94AC-776FB0F9D7F4}"/>
              </a:ext>
            </a:extLst>
          </p:cNvPr>
          <p:cNvSpPr/>
          <p:nvPr/>
        </p:nvSpPr>
        <p:spPr>
          <a:xfrm>
            <a:off x="7274619" y="4758452"/>
            <a:ext cx="3096360" cy="523220"/>
          </a:xfrm>
          <a:prstGeom prst="rect">
            <a:avLst/>
          </a:prstGeom>
        </p:spPr>
        <p:txBody>
          <a:bodyPr wrap="none">
            <a:spAutoFit/>
          </a:bodyPr>
          <a:lstStyle/>
          <a:p>
            <a:r>
              <a:rPr lang="en-US" altLang="zh-TW" sz="2800" dirty="0">
                <a:solidFill>
                  <a:srgbClr val="FF0000"/>
                </a:solidFill>
              </a:rPr>
              <a:t>Batch normalization</a:t>
            </a:r>
            <a:endParaRPr lang="zh-TW" altLang="en-US" sz="2800" dirty="0">
              <a:solidFill>
                <a:srgbClr val="FF0000"/>
              </a:solidFill>
            </a:endParaRPr>
          </a:p>
        </p:txBody>
      </p:sp>
      <p:sp>
        <p:nvSpPr>
          <p:cNvPr id="43" name="箭號: 向右 42">
            <a:extLst>
              <a:ext uri="{FF2B5EF4-FFF2-40B4-BE49-F238E27FC236}">
                <a16:creationId xmlns:a16="http://schemas.microsoft.com/office/drawing/2014/main" id="{C08D6B9C-6D8A-4548-B399-32AB9C7FA268}"/>
              </a:ext>
            </a:extLst>
          </p:cNvPr>
          <p:cNvSpPr/>
          <p:nvPr/>
        </p:nvSpPr>
        <p:spPr>
          <a:xfrm>
            <a:off x="6769101" y="4826086"/>
            <a:ext cx="505519" cy="39483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A23E5A43-DDD2-4D76-88A3-0D31FC61CC25}"/>
              </a:ext>
            </a:extLst>
          </p:cNvPr>
          <p:cNvSpPr/>
          <p:nvPr/>
        </p:nvSpPr>
        <p:spPr>
          <a:xfrm>
            <a:off x="2659518" y="6254139"/>
            <a:ext cx="3120726" cy="461665"/>
          </a:xfrm>
          <a:prstGeom prst="rect">
            <a:avLst/>
          </a:prstGeom>
        </p:spPr>
        <p:txBody>
          <a:bodyPr wrap="none">
            <a:spAutoFit/>
          </a:bodyPr>
          <a:lstStyle/>
          <a:p>
            <a:r>
              <a:rPr lang="en-US" altLang="zh-TW" sz="2400" dirty="0">
                <a:solidFill>
                  <a:srgbClr val="0000FF"/>
                </a:solidFill>
              </a:rPr>
              <a:t>Internal Covariate Shift </a:t>
            </a:r>
            <a:endParaRPr lang="zh-TW" altLang="en-US" sz="2400" dirty="0">
              <a:solidFill>
                <a:srgbClr val="0000FF"/>
              </a:solidFill>
            </a:endParaRPr>
          </a:p>
        </p:txBody>
      </p:sp>
    </p:spTree>
    <p:extLst>
      <p:ext uri="{BB962C8B-B14F-4D97-AF65-F5344CB8AC3E}">
        <p14:creationId xmlns:p14="http://schemas.microsoft.com/office/powerpoint/2010/main" val="18844696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animBg="1"/>
      <p:bldP spid="27" grpId="0"/>
      <p:bldP spid="28" grpId="0" animBg="1"/>
      <p:bldP spid="31" grpId="0" animBg="1"/>
      <p:bldP spid="32" grpId="0" animBg="1"/>
      <p:bldP spid="33" grpId="0" animBg="1"/>
      <p:bldP spid="34" grpId="0"/>
      <p:bldP spid="35" grpId="0"/>
      <p:bldP spid="42" grpId="0"/>
      <p:bldP spid="43"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3828" y="273811"/>
            <a:ext cx="5184775" cy="665480"/>
          </a:xfrm>
          <a:prstGeom prst="rect">
            <a:avLst/>
          </a:prstGeom>
        </p:spPr>
        <p:txBody>
          <a:bodyPr vert="horz" wrap="square" lIns="0" tIns="12700" rIns="0" bIns="0" rtlCol="0">
            <a:spAutoFit/>
          </a:bodyPr>
          <a:lstStyle/>
          <a:p>
            <a:pPr marL="12700">
              <a:lnSpc>
                <a:spcPct val="100000"/>
              </a:lnSpc>
              <a:spcBef>
                <a:spcPts val="100"/>
              </a:spcBef>
            </a:pPr>
            <a:r>
              <a:rPr sz="4200" spc="-20" dirty="0"/>
              <a:t>CNNs </a:t>
            </a:r>
            <a:r>
              <a:rPr sz="4200" spc="25" dirty="0"/>
              <a:t>for</a:t>
            </a:r>
            <a:r>
              <a:rPr sz="4200" spc="-75" dirty="0"/>
              <a:t> </a:t>
            </a:r>
            <a:r>
              <a:rPr sz="4200" spc="-185" dirty="0"/>
              <a:t>Classification</a:t>
            </a:r>
            <a:endParaRPr sz="4200" dirty="0"/>
          </a:p>
        </p:txBody>
      </p:sp>
      <p:sp>
        <p:nvSpPr>
          <p:cNvPr id="3" name="object 3"/>
          <p:cNvSpPr/>
          <p:nvPr/>
        </p:nvSpPr>
        <p:spPr>
          <a:xfrm>
            <a:off x="1719072" y="1292352"/>
            <a:ext cx="8729472" cy="307848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59463" y="4556252"/>
            <a:ext cx="9684737" cy="1779974"/>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5600" algn="l"/>
              </a:tabLst>
            </a:pPr>
            <a:r>
              <a:rPr sz="2400" b="1" dirty="0">
                <a:latin typeface="+mj-lt"/>
                <a:cs typeface="Trebuchet MS"/>
              </a:rPr>
              <a:t>Convolution</a:t>
            </a:r>
            <a:r>
              <a:rPr sz="2400" dirty="0">
                <a:latin typeface="+mj-lt"/>
                <a:cs typeface="Arial"/>
              </a:rPr>
              <a:t>: Apply filters with learned weights to generate feature maps.</a:t>
            </a:r>
          </a:p>
          <a:p>
            <a:pPr marL="355600" indent="-342900">
              <a:lnSpc>
                <a:spcPts val="2830"/>
              </a:lnSpc>
              <a:spcBef>
                <a:spcPts val="25"/>
              </a:spcBef>
              <a:buAutoNum type="arabicPeriod"/>
              <a:tabLst>
                <a:tab pos="355600" algn="l"/>
              </a:tabLst>
            </a:pPr>
            <a:r>
              <a:rPr sz="2400" b="1" dirty="0">
                <a:latin typeface="+mj-lt"/>
                <a:cs typeface="Trebuchet MS"/>
              </a:rPr>
              <a:t>Non-linearity</a:t>
            </a:r>
            <a:r>
              <a:rPr sz="2400" dirty="0">
                <a:latin typeface="+mj-lt"/>
                <a:cs typeface="Arial"/>
              </a:rPr>
              <a:t>: Often ReLU.</a:t>
            </a:r>
          </a:p>
          <a:p>
            <a:pPr marL="355600" indent="-342900">
              <a:lnSpc>
                <a:spcPts val="2830"/>
              </a:lnSpc>
              <a:buAutoNum type="arabicPeriod"/>
              <a:tabLst>
                <a:tab pos="355600" algn="l"/>
              </a:tabLst>
            </a:pPr>
            <a:r>
              <a:rPr sz="2400" b="1" dirty="0">
                <a:latin typeface="+mj-lt"/>
                <a:cs typeface="Trebuchet MS"/>
              </a:rPr>
              <a:t>Pooling</a:t>
            </a:r>
            <a:r>
              <a:rPr sz="2400" dirty="0">
                <a:latin typeface="+mj-lt"/>
                <a:cs typeface="Arial"/>
              </a:rPr>
              <a:t>: Downsampling operation on each feature map.</a:t>
            </a:r>
          </a:p>
          <a:p>
            <a:pPr marL="824230" algn="ctr">
              <a:lnSpc>
                <a:spcPct val="100000"/>
              </a:lnSpc>
              <a:spcBef>
                <a:spcPts val="495"/>
              </a:spcBef>
            </a:pPr>
            <a:r>
              <a:rPr sz="2000" b="1" dirty="0">
                <a:latin typeface="+mj-lt"/>
                <a:cs typeface="Trebuchet MS"/>
              </a:rPr>
              <a:t>Train model with image data.</a:t>
            </a:r>
            <a:endParaRPr sz="2000" dirty="0">
              <a:latin typeface="+mj-lt"/>
              <a:cs typeface="Trebuchet MS"/>
            </a:endParaRPr>
          </a:p>
          <a:p>
            <a:pPr marL="824865" algn="ctr">
              <a:lnSpc>
                <a:spcPct val="100000"/>
              </a:lnSpc>
            </a:pPr>
            <a:r>
              <a:rPr sz="2000" b="1" dirty="0">
                <a:latin typeface="+mj-lt"/>
                <a:cs typeface="Trebuchet MS"/>
              </a:rPr>
              <a:t>Learn weights of filters in convolutional layers.</a:t>
            </a:r>
            <a:endParaRPr sz="2000" dirty="0">
              <a:latin typeface="+mj-lt"/>
              <a:cs typeface="Trebuchet MS"/>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object 6"/>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Tree>
    <p:extLst>
      <p:ext uri="{BB962C8B-B14F-4D97-AF65-F5344CB8AC3E}">
        <p14:creationId xmlns:p14="http://schemas.microsoft.com/office/powerpoint/2010/main" val="1617283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099BC760-34E0-4DF1-B91A-78737962BED8}"/>
              </a:ext>
            </a:extLst>
          </p:cNvPr>
          <p:cNvSpPr/>
          <p:nvPr/>
        </p:nvSpPr>
        <p:spPr>
          <a:xfrm>
            <a:off x="5245964" y="5609998"/>
            <a:ext cx="1389151" cy="94136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sp>
        <p:nvSpPr>
          <p:cNvPr id="56" name="矩形 55">
            <a:extLst>
              <a:ext uri="{FF2B5EF4-FFF2-40B4-BE49-F238E27FC236}">
                <a16:creationId xmlns:a16="http://schemas.microsoft.com/office/drawing/2014/main" id="{873F8BE2-9D5C-4C63-A241-EDA5B45DCAFC}"/>
              </a:ext>
            </a:extLst>
          </p:cNvPr>
          <p:cNvSpPr/>
          <p:nvPr/>
        </p:nvSpPr>
        <p:spPr>
          <a:xfrm>
            <a:off x="8690202" y="5599120"/>
            <a:ext cx="1412920" cy="9413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97B9E411-F873-44AC-9893-130610459E69}"/>
              </a:ext>
            </a:extLst>
          </p:cNvPr>
          <p:cNvCxnSpPr/>
          <p:nvPr/>
        </p:nvCxnSpPr>
        <p:spPr>
          <a:xfrm>
            <a:off x="5466715" y="48006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81FA2064-55F1-4C50-8117-A866625F98B5}"/>
                  </a:ext>
                </a:extLst>
              </p:cNvPr>
              <p:cNvSpPr/>
              <p:nvPr/>
            </p:nvSpPr>
            <p:spPr>
              <a:xfrm>
                <a:off x="5911215"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1" name="矩形 40">
                <a:extLst>
                  <a:ext uri="{FF2B5EF4-FFF2-40B4-BE49-F238E27FC236}">
                    <a16:creationId xmlns:a16="http://schemas.microsoft.com/office/drawing/2014/main" id="{81FA2064-55F1-4C50-8117-A866625F98B5}"/>
                  </a:ext>
                </a:extLst>
              </p:cNvPr>
              <p:cNvSpPr>
                <a:spLocks noRot="1" noChangeAspect="1" noMove="1" noResize="1" noEditPoints="1" noAdjustHandles="1" noChangeArrowheads="1" noChangeShapeType="1" noTextEdit="1"/>
              </p:cNvSpPr>
              <p:nvPr/>
            </p:nvSpPr>
            <p:spPr>
              <a:xfrm>
                <a:off x="5911215" y="4352924"/>
                <a:ext cx="361950" cy="901700"/>
              </a:xfrm>
              <a:prstGeom prst="rect">
                <a:avLst/>
              </a:prstGeom>
              <a:blipFill>
                <a:blip r:embed="rId3"/>
                <a:stretch>
                  <a:fillRect l="-20635"/>
                </a:stretch>
              </a:blipFill>
            </p:spPr>
            <p:txBody>
              <a:bodyPr/>
              <a:lstStyle/>
              <a:p>
                <a:r>
                  <a:rPr lang="en-SG">
                    <a:noFill/>
                  </a:rPr>
                  <a:t> </a:t>
                </a:r>
              </a:p>
            </p:txBody>
          </p:sp>
        </mc:Fallback>
      </mc:AlternateContent>
      <p:cxnSp>
        <p:nvCxnSpPr>
          <p:cNvPr id="42" name="直線單箭頭接點 41">
            <a:extLst>
              <a:ext uri="{FF2B5EF4-FFF2-40B4-BE49-F238E27FC236}">
                <a16:creationId xmlns:a16="http://schemas.microsoft.com/office/drawing/2014/main" id="{7E9936E0-CEAB-4DF5-8890-F07D8CC4914D}"/>
              </a:ext>
            </a:extLst>
          </p:cNvPr>
          <p:cNvCxnSpPr/>
          <p:nvPr/>
        </p:nvCxnSpPr>
        <p:spPr>
          <a:xfrm>
            <a:off x="4757420" y="481171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F1973331-74B1-4A39-B669-34A310BEFA6F}"/>
              </a:ext>
            </a:extLst>
          </p:cNvPr>
          <p:cNvCxnSpPr/>
          <p:nvPr/>
        </p:nvCxnSpPr>
        <p:spPr>
          <a:xfrm>
            <a:off x="5466715" y="354806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26D5B7C7-F5A2-41BF-9200-E9094AB9704B}"/>
                  </a:ext>
                </a:extLst>
              </p:cNvPr>
              <p:cNvSpPr/>
              <p:nvPr/>
            </p:nvSpPr>
            <p:spPr>
              <a:xfrm>
                <a:off x="5911215" y="310038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7" name="矩形 36">
                <a:extLst>
                  <a:ext uri="{FF2B5EF4-FFF2-40B4-BE49-F238E27FC236}">
                    <a16:creationId xmlns:a16="http://schemas.microsoft.com/office/drawing/2014/main" id="{26D5B7C7-F5A2-41BF-9200-E9094AB9704B}"/>
                  </a:ext>
                </a:extLst>
              </p:cNvPr>
              <p:cNvSpPr>
                <a:spLocks noRot="1" noChangeAspect="1" noMove="1" noResize="1" noEditPoints="1" noAdjustHandles="1" noChangeArrowheads="1" noChangeShapeType="1" noTextEdit="1"/>
              </p:cNvSpPr>
              <p:nvPr/>
            </p:nvSpPr>
            <p:spPr>
              <a:xfrm>
                <a:off x="5911215" y="3100385"/>
                <a:ext cx="361950" cy="901700"/>
              </a:xfrm>
              <a:prstGeom prst="rect">
                <a:avLst/>
              </a:prstGeom>
              <a:blipFill>
                <a:blip r:embed="rId4"/>
                <a:stretch>
                  <a:fillRect l="-20635"/>
                </a:stretch>
              </a:blipFill>
            </p:spPr>
            <p:txBody>
              <a:bodyPr/>
              <a:lstStyle/>
              <a:p>
                <a:r>
                  <a:rPr lang="en-SG">
                    <a:noFill/>
                  </a:rPr>
                  <a:t> </a:t>
                </a:r>
              </a:p>
            </p:txBody>
          </p:sp>
        </mc:Fallback>
      </mc:AlternateContent>
      <p:cxnSp>
        <p:nvCxnSpPr>
          <p:cNvPr id="38" name="直線單箭頭接點 37">
            <a:extLst>
              <a:ext uri="{FF2B5EF4-FFF2-40B4-BE49-F238E27FC236}">
                <a16:creationId xmlns:a16="http://schemas.microsoft.com/office/drawing/2014/main" id="{DD4FFBEB-BC73-4046-A39C-1A5D539A52C9}"/>
              </a:ext>
            </a:extLst>
          </p:cNvPr>
          <p:cNvCxnSpPr/>
          <p:nvPr/>
        </p:nvCxnSpPr>
        <p:spPr>
          <a:xfrm>
            <a:off x="4757420" y="3559174"/>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D67D089A-FCD2-4894-B61F-5A3940826058}"/>
              </a:ext>
            </a:extLst>
          </p:cNvPr>
          <p:cNvCxnSpPr/>
          <p:nvPr/>
        </p:nvCxnSpPr>
        <p:spPr>
          <a:xfrm>
            <a:off x="5469255" y="228124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A909D00E-7F43-467B-AD0E-4F62ADF51844}"/>
                  </a:ext>
                </a:extLst>
              </p:cNvPr>
              <p:cNvSpPr/>
              <p:nvPr/>
            </p:nvSpPr>
            <p:spPr>
              <a:xfrm>
                <a:off x="5913755" y="183356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5" name="矩形 34">
                <a:extLst>
                  <a:ext uri="{FF2B5EF4-FFF2-40B4-BE49-F238E27FC236}">
                    <a16:creationId xmlns:a16="http://schemas.microsoft.com/office/drawing/2014/main" id="{A909D00E-7F43-467B-AD0E-4F62ADF51844}"/>
                  </a:ext>
                </a:extLst>
              </p:cNvPr>
              <p:cNvSpPr>
                <a:spLocks noRot="1" noChangeAspect="1" noMove="1" noResize="1" noEditPoints="1" noAdjustHandles="1" noChangeArrowheads="1" noChangeShapeType="1" noTextEdit="1"/>
              </p:cNvSpPr>
              <p:nvPr/>
            </p:nvSpPr>
            <p:spPr>
              <a:xfrm>
                <a:off x="5913755" y="1833563"/>
                <a:ext cx="361950" cy="901700"/>
              </a:xfrm>
              <a:prstGeom prst="rect">
                <a:avLst/>
              </a:prstGeom>
              <a:blipFill>
                <a:blip r:embed="rId5"/>
                <a:stretch>
                  <a:fillRect l="-19048"/>
                </a:stretch>
              </a:blipFill>
            </p:spPr>
            <p:txBody>
              <a:bodyPr/>
              <a:lstStyle/>
              <a:p>
                <a:r>
                  <a:rPr lang="en-SG">
                    <a:noFill/>
                  </a:rPr>
                  <a:t> </a:t>
                </a:r>
              </a:p>
            </p:txBody>
          </p:sp>
        </mc:Fallback>
      </mc:AlternateContent>
      <p:cxnSp>
        <p:nvCxnSpPr>
          <p:cNvPr id="30" name="直線單箭頭接點 29">
            <a:extLst>
              <a:ext uri="{FF2B5EF4-FFF2-40B4-BE49-F238E27FC236}">
                <a16:creationId xmlns:a16="http://schemas.microsoft.com/office/drawing/2014/main" id="{3680D474-8DCC-4157-94B6-F101A3FEF7E4}"/>
              </a:ext>
            </a:extLst>
          </p:cNvPr>
          <p:cNvCxnSpPr/>
          <p:nvPr/>
        </p:nvCxnSpPr>
        <p:spPr>
          <a:xfrm>
            <a:off x="4759960" y="229235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4038600" y="49053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90627A-A6EC-40FA-8F9D-A0EB48DC48E6}"/>
                  </a:ext>
                </a:extLst>
              </p:cNvPr>
              <p:cNvSpPr/>
              <p:nvPr/>
            </p:nvSpPr>
            <p:spPr>
              <a:xfrm>
                <a:off x="2292350" y="1841502"/>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292350" y="1841502"/>
                <a:ext cx="361950" cy="901700"/>
              </a:xfrm>
              <a:prstGeom prst="rect">
                <a:avLst/>
              </a:prstGeom>
              <a:blipFill>
                <a:blip r:embed="rId6"/>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F1FADBD-C262-446E-809E-D526261D1F0A}"/>
                  </a:ext>
                </a:extLst>
              </p:cNvPr>
              <p:cNvSpPr/>
              <p:nvPr/>
            </p:nvSpPr>
            <p:spPr>
              <a:xfrm>
                <a:off x="2279650" y="3097213"/>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279650" y="3097213"/>
                <a:ext cx="361950" cy="901700"/>
              </a:xfrm>
              <a:prstGeom prst="rect">
                <a:avLst/>
              </a:prstGeom>
              <a:blipFill>
                <a:blip r:embed="rId7"/>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5B5492-5B04-4340-A9EE-B3B83FEFF96A}"/>
                  </a:ext>
                </a:extLst>
              </p:cNvPr>
              <p:cNvSpPr/>
              <p:nvPr/>
            </p:nvSpPr>
            <p:spPr>
              <a:xfrm>
                <a:off x="2292350" y="4352924"/>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292350" y="4352924"/>
                <a:ext cx="361950" cy="901700"/>
              </a:xfrm>
              <a:prstGeom prst="rect">
                <a:avLst/>
              </a:prstGeom>
              <a:blipFill>
                <a:blip r:embed="rId8"/>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908300" y="1841502"/>
                <a:ext cx="1308100" cy="901700"/>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908300" y="3097213"/>
                <a:ext cx="1308100" cy="901700"/>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908300" y="4352924"/>
                <a:ext cx="1308100" cy="901700"/>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95800" y="1841502"/>
                <a:ext cx="361950" cy="901700"/>
              </a:xfrm>
              <a:prstGeom prst="rect">
                <a:avLst/>
              </a:prstGeom>
              <a:blipFill>
                <a:blip r:embed="rId12"/>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83100" y="3097213"/>
                <a:ext cx="361950" cy="901700"/>
              </a:xfrm>
              <a:prstGeom prst="rect">
                <a:avLst/>
              </a:prstGeom>
              <a:blipFill>
                <a:blip r:embed="rId13"/>
                <a:stretch>
                  <a:fillRect l="-171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95800" y="4352924"/>
                <a:ext cx="361950" cy="901700"/>
              </a:xfrm>
              <a:prstGeom prst="rect">
                <a:avLst/>
              </a:prstGeom>
              <a:blipFill>
                <a:blip r:embed="rId14"/>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733095D3-45FE-4D38-A331-12C87852EE0A}"/>
                  </a:ext>
                </a:extLst>
              </p:cNvPr>
              <p:cNvSpPr/>
              <p:nvPr/>
            </p:nvSpPr>
            <p:spPr>
              <a:xfrm>
                <a:off x="7258685" y="1825624"/>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3" name="矩形 12">
                <a:extLst>
                  <a:ext uri="{FF2B5EF4-FFF2-40B4-BE49-F238E27FC236}">
                    <a16:creationId xmlns:a16="http://schemas.microsoft.com/office/drawing/2014/main" id="{733095D3-45FE-4D38-A331-12C87852EE0A}"/>
                  </a:ext>
                </a:extLst>
              </p:cNvPr>
              <p:cNvSpPr>
                <a:spLocks noRot="1" noChangeAspect="1" noMove="1" noResize="1" noEditPoints="1" noAdjustHandles="1" noChangeArrowheads="1" noChangeShapeType="1" noTextEdit="1"/>
              </p:cNvSpPr>
              <p:nvPr/>
            </p:nvSpPr>
            <p:spPr>
              <a:xfrm>
                <a:off x="7258685" y="1825624"/>
                <a:ext cx="1308100" cy="901700"/>
              </a:xfrm>
              <a:prstGeom prst="rect">
                <a:avLst/>
              </a:prstGeom>
              <a:blipFill>
                <a:blip r:embed="rId1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332F16E-09FB-4AA9-AF22-207F09FAB432}"/>
                  </a:ext>
                </a:extLst>
              </p:cNvPr>
              <p:cNvSpPr/>
              <p:nvPr/>
            </p:nvSpPr>
            <p:spPr>
              <a:xfrm>
                <a:off x="7258685" y="3081335"/>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4" name="矩形 13">
                <a:extLst>
                  <a:ext uri="{FF2B5EF4-FFF2-40B4-BE49-F238E27FC236}">
                    <a16:creationId xmlns:a16="http://schemas.microsoft.com/office/drawing/2014/main" id="{9332F16E-09FB-4AA9-AF22-207F09FAB432}"/>
                  </a:ext>
                </a:extLst>
              </p:cNvPr>
              <p:cNvSpPr>
                <a:spLocks noRot="1" noChangeAspect="1" noMove="1" noResize="1" noEditPoints="1" noAdjustHandles="1" noChangeArrowheads="1" noChangeShapeType="1" noTextEdit="1"/>
              </p:cNvSpPr>
              <p:nvPr/>
            </p:nvSpPr>
            <p:spPr>
              <a:xfrm>
                <a:off x="7258685" y="3081335"/>
                <a:ext cx="1308100" cy="901700"/>
              </a:xfrm>
              <a:prstGeom prst="rect">
                <a:avLst/>
              </a:prstGeom>
              <a:blipFill>
                <a:blip r:embed="rId1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0B86A144-E82B-4589-9889-281180F1B0AF}"/>
                  </a:ext>
                </a:extLst>
              </p:cNvPr>
              <p:cNvSpPr/>
              <p:nvPr/>
            </p:nvSpPr>
            <p:spPr>
              <a:xfrm>
                <a:off x="7258685" y="4337046"/>
                <a:ext cx="1308100" cy="901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5" name="矩形 14">
                <a:extLst>
                  <a:ext uri="{FF2B5EF4-FFF2-40B4-BE49-F238E27FC236}">
                    <a16:creationId xmlns:a16="http://schemas.microsoft.com/office/drawing/2014/main" id="{0B86A144-E82B-4589-9889-281180F1B0AF}"/>
                  </a:ext>
                </a:extLst>
              </p:cNvPr>
              <p:cNvSpPr>
                <a:spLocks noRot="1" noChangeAspect="1" noMove="1" noResize="1" noEditPoints="1" noAdjustHandles="1" noChangeArrowheads="1" noChangeShapeType="1" noTextEdit="1"/>
              </p:cNvSpPr>
              <p:nvPr/>
            </p:nvSpPr>
            <p:spPr>
              <a:xfrm>
                <a:off x="7258685" y="4337046"/>
                <a:ext cx="1308100" cy="901700"/>
              </a:xfrm>
              <a:prstGeom prst="rect">
                <a:avLst/>
              </a:prstGeom>
              <a:blipFill>
                <a:blip r:embed="rId17"/>
                <a:stretch>
                  <a:fillRect/>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63800" y="48895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200C4EA9-0376-4E31-BD6B-FA96D7945C67}"/>
              </a:ext>
            </a:extLst>
          </p:cNvPr>
          <p:cNvSpPr/>
          <p:nvPr/>
        </p:nvSpPr>
        <p:spPr>
          <a:xfrm>
            <a:off x="5210810" y="1814513"/>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cxnSp>
        <p:nvCxnSpPr>
          <p:cNvPr id="44" name="直線單箭頭接點 43">
            <a:extLst>
              <a:ext uri="{FF2B5EF4-FFF2-40B4-BE49-F238E27FC236}">
                <a16:creationId xmlns:a16="http://schemas.microsoft.com/office/drawing/2014/main" id="{8D895597-566F-4EC1-970C-0F1119953CE9}"/>
              </a:ext>
            </a:extLst>
          </p:cNvPr>
          <p:cNvCxnSpPr>
            <a:cxnSpLocks/>
          </p:cNvCxnSpPr>
          <p:nvPr/>
        </p:nvCxnSpPr>
        <p:spPr>
          <a:xfrm>
            <a:off x="6273165" y="2289180"/>
            <a:ext cx="985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4186D7A7-BF5F-475C-9085-0822D1F3ACDB}"/>
              </a:ext>
            </a:extLst>
          </p:cNvPr>
          <p:cNvCxnSpPr>
            <a:cxnSpLocks/>
          </p:cNvCxnSpPr>
          <p:nvPr/>
        </p:nvCxnSpPr>
        <p:spPr>
          <a:xfrm>
            <a:off x="6273165" y="3571880"/>
            <a:ext cx="985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FE2DCD39-80AE-4A0F-9015-54069C682563}"/>
              </a:ext>
            </a:extLst>
          </p:cNvPr>
          <p:cNvCxnSpPr>
            <a:cxnSpLocks/>
          </p:cNvCxnSpPr>
          <p:nvPr/>
        </p:nvCxnSpPr>
        <p:spPr>
          <a:xfrm>
            <a:off x="6273165" y="4800602"/>
            <a:ext cx="9855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933DD8C9-9CB0-4423-91D1-3A5A8D062CEA}"/>
              </a:ext>
            </a:extLst>
          </p:cNvPr>
          <p:cNvSpPr txBox="1"/>
          <p:nvPr/>
        </p:nvSpPr>
        <p:spPr>
          <a:xfrm>
            <a:off x="8604250" y="1930402"/>
            <a:ext cx="736600" cy="523220"/>
          </a:xfrm>
          <a:prstGeom prst="rect">
            <a:avLst/>
          </a:prstGeom>
          <a:noFill/>
        </p:spPr>
        <p:txBody>
          <a:bodyPr wrap="square" rtlCol="0">
            <a:spAutoFit/>
          </a:bodyPr>
          <a:lstStyle/>
          <a:p>
            <a:r>
              <a:rPr lang="en-US" altLang="zh-TW" sz="2800" dirty="0"/>
              <a:t>……</a:t>
            </a:r>
            <a:endParaRPr lang="zh-TW" altLang="en-US" sz="2800" dirty="0"/>
          </a:p>
        </p:txBody>
      </p:sp>
      <p:sp>
        <p:nvSpPr>
          <p:cNvPr id="50" name="文字方塊 49">
            <a:extLst>
              <a:ext uri="{FF2B5EF4-FFF2-40B4-BE49-F238E27FC236}">
                <a16:creationId xmlns:a16="http://schemas.microsoft.com/office/drawing/2014/main" id="{17EF16BF-726B-41EE-9C3E-EB79D038E4D6}"/>
              </a:ext>
            </a:extLst>
          </p:cNvPr>
          <p:cNvSpPr txBox="1"/>
          <p:nvPr/>
        </p:nvSpPr>
        <p:spPr>
          <a:xfrm>
            <a:off x="8604250" y="3245175"/>
            <a:ext cx="736600" cy="523220"/>
          </a:xfrm>
          <a:prstGeom prst="rect">
            <a:avLst/>
          </a:prstGeom>
          <a:noFill/>
        </p:spPr>
        <p:txBody>
          <a:bodyPr wrap="square" rtlCol="0">
            <a:spAutoFit/>
          </a:bodyPr>
          <a:lstStyle/>
          <a:p>
            <a:r>
              <a:rPr lang="en-US" altLang="zh-TW" sz="2800" dirty="0"/>
              <a:t>……</a:t>
            </a:r>
            <a:endParaRPr lang="zh-TW" altLang="en-US" sz="2800" dirty="0"/>
          </a:p>
        </p:txBody>
      </p:sp>
      <p:sp>
        <p:nvSpPr>
          <p:cNvPr id="51" name="文字方塊 50">
            <a:extLst>
              <a:ext uri="{FF2B5EF4-FFF2-40B4-BE49-F238E27FC236}">
                <a16:creationId xmlns:a16="http://schemas.microsoft.com/office/drawing/2014/main" id="{F29289BD-12AA-41DA-B339-99DB0C906730}"/>
              </a:ext>
            </a:extLst>
          </p:cNvPr>
          <p:cNvSpPr txBox="1"/>
          <p:nvPr/>
        </p:nvSpPr>
        <p:spPr>
          <a:xfrm>
            <a:off x="8597900" y="4475486"/>
            <a:ext cx="7366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962998C8-3890-4FA2-B0A7-8A30130E77CA}"/>
                  </a:ext>
                </a:extLst>
              </p:cNvPr>
              <p:cNvSpPr/>
              <p:nvPr/>
            </p:nvSpPr>
            <p:spPr>
              <a:xfrm>
                <a:off x="7258685" y="563879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2" name="矩形 51">
                <a:extLst>
                  <a:ext uri="{FF2B5EF4-FFF2-40B4-BE49-F238E27FC236}">
                    <a16:creationId xmlns:a16="http://schemas.microsoft.com/office/drawing/2014/main" id="{962998C8-3890-4FA2-B0A7-8A30130E77CA}"/>
                  </a:ext>
                </a:extLst>
              </p:cNvPr>
              <p:cNvSpPr>
                <a:spLocks noRot="1" noChangeAspect="1" noMove="1" noResize="1" noEditPoints="1" noAdjustHandles="1" noChangeArrowheads="1" noChangeShapeType="1" noTextEdit="1"/>
              </p:cNvSpPr>
              <p:nvPr/>
            </p:nvSpPr>
            <p:spPr>
              <a:xfrm>
                <a:off x="7258685" y="5638794"/>
                <a:ext cx="1308100" cy="901700"/>
              </a:xfrm>
              <a:prstGeom prst="rect">
                <a:avLst/>
              </a:prstGeom>
              <a:blipFill>
                <a:blip r:embed="rId1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0CFB8F61-86AA-4DEF-BBF9-09D98333DF4A}"/>
                  </a:ext>
                </a:extLst>
              </p:cNvPr>
              <p:cNvSpPr/>
              <p:nvPr/>
            </p:nvSpPr>
            <p:spPr>
              <a:xfrm>
                <a:off x="8755652" y="5609998"/>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3" name="矩形 52">
                <a:extLst>
                  <a:ext uri="{FF2B5EF4-FFF2-40B4-BE49-F238E27FC236}">
                    <a16:creationId xmlns:a16="http://schemas.microsoft.com/office/drawing/2014/main" id="{0CFB8F61-86AA-4DEF-BBF9-09D98333DF4A}"/>
                  </a:ext>
                </a:extLst>
              </p:cNvPr>
              <p:cNvSpPr>
                <a:spLocks noRot="1" noChangeAspect="1" noMove="1" noResize="1" noEditPoints="1" noAdjustHandles="1" noChangeArrowheads="1" noChangeShapeType="1" noTextEdit="1"/>
              </p:cNvSpPr>
              <p:nvPr/>
            </p:nvSpPr>
            <p:spPr>
              <a:xfrm>
                <a:off x="8755652" y="5609998"/>
                <a:ext cx="361950" cy="901700"/>
              </a:xfrm>
              <a:prstGeom prst="rect">
                <a:avLst/>
              </a:prstGeom>
              <a:blipFill>
                <a:blip r:embed="rId19"/>
                <a:stretch>
                  <a:fillRect l="-1875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41682141-8041-43AD-A081-B2402AFC9E3B}"/>
                  </a:ext>
                </a:extLst>
              </p:cNvPr>
              <p:cNvSpPr/>
              <p:nvPr/>
            </p:nvSpPr>
            <p:spPr>
              <a:xfrm>
                <a:off x="9248412" y="5611805"/>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4" name="矩形 53">
                <a:extLst>
                  <a:ext uri="{FF2B5EF4-FFF2-40B4-BE49-F238E27FC236}">
                    <a16:creationId xmlns:a16="http://schemas.microsoft.com/office/drawing/2014/main" id="{41682141-8041-43AD-A081-B2402AFC9E3B}"/>
                  </a:ext>
                </a:extLst>
              </p:cNvPr>
              <p:cNvSpPr>
                <a:spLocks noRot="1" noChangeAspect="1" noMove="1" noResize="1" noEditPoints="1" noAdjustHandles="1" noChangeArrowheads="1" noChangeShapeType="1" noTextEdit="1"/>
              </p:cNvSpPr>
              <p:nvPr/>
            </p:nvSpPr>
            <p:spPr>
              <a:xfrm>
                <a:off x="9248412" y="5611805"/>
                <a:ext cx="361950" cy="901700"/>
              </a:xfrm>
              <a:prstGeom prst="rect">
                <a:avLst/>
              </a:prstGeom>
              <a:blipFill>
                <a:blip r:embed="rId20"/>
                <a:stretch>
                  <a:fillRect l="-2031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56FAB27E-2D37-4008-96E1-AA3503BB8823}"/>
                  </a:ext>
                </a:extLst>
              </p:cNvPr>
              <p:cNvSpPr/>
              <p:nvPr/>
            </p:nvSpPr>
            <p:spPr>
              <a:xfrm>
                <a:off x="9741172" y="5611805"/>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5" name="矩形 54">
                <a:extLst>
                  <a:ext uri="{FF2B5EF4-FFF2-40B4-BE49-F238E27FC236}">
                    <a16:creationId xmlns:a16="http://schemas.microsoft.com/office/drawing/2014/main" id="{56FAB27E-2D37-4008-96E1-AA3503BB8823}"/>
                  </a:ext>
                </a:extLst>
              </p:cNvPr>
              <p:cNvSpPr>
                <a:spLocks noRot="1" noChangeAspect="1" noMove="1" noResize="1" noEditPoints="1" noAdjustHandles="1" noChangeArrowheads="1" noChangeShapeType="1" noTextEdit="1"/>
              </p:cNvSpPr>
              <p:nvPr/>
            </p:nvSpPr>
            <p:spPr>
              <a:xfrm>
                <a:off x="9741172" y="5611805"/>
                <a:ext cx="361950" cy="901700"/>
              </a:xfrm>
              <a:prstGeom prst="rect">
                <a:avLst/>
              </a:prstGeom>
              <a:blipFill>
                <a:blip r:embed="rId21"/>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0E8E8AB5-9953-4285-9D11-B829303E2197}"/>
                  </a:ext>
                </a:extLst>
              </p:cNvPr>
              <p:cNvSpPr/>
              <p:nvPr/>
            </p:nvSpPr>
            <p:spPr>
              <a:xfrm>
                <a:off x="5277486" y="5631080"/>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7" name="矩形 56">
                <a:extLst>
                  <a:ext uri="{FF2B5EF4-FFF2-40B4-BE49-F238E27FC236}">
                    <a16:creationId xmlns:a16="http://schemas.microsoft.com/office/drawing/2014/main" id="{0E8E8AB5-9953-4285-9D11-B829303E2197}"/>
                  </a:ext>
                </a:extLst>
              </p:cNvPr>
              <p:cNvSpPr>
                <a:spLocks noRot="1" noChangeAspect="1" noMove="1" noResize="1" noEditPoints="1" noAdjustHandles="1" noChangeArrowheads="1" noChangeShapeType="1" noTextEdit="1"/>
              </p:cNvSpPr>
              <p:nvPr/>
            </p:nvSpPr>
            <p:spPr>
              <a:xfrm>
                <a:off x="5277486" y="5631080"/>
                <a:ext cx="361950" cy="901700"/>
              </a:xfrm>
              <a:prstGeom prst="rect">
                <a:avLst/>
              </a:prstGeom>
              <a:blipFill>
                <a:blip r:embed="rId22"/>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E9808E9F-1749-4CEA-8B4A-DE9DCA87E17B}"/>
                  </a:ext>
                </a:extLst>
              </p:cNvPr>
              <p:cNvSpPr/>
              <p:nvPr/>
            </p:nvSpPr>
            <p:spPr>
              <a:xfrm>
                <a:off x="5748067" y="562451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8" name="矩形 57">
                <a:extLst>
                  <a:ext uri="{FF2B5EF4-FFF2-40B4-BE49-F238E27FC236}">
                    <a16:creationId xmlns:a16="http://schemas.microsoft.com/office/drawing/2014/main" id="{E9808E9F-1749-4CEA-8B4A-DE9DCA87E17B}"/>
                  </a:ext>
                </a:extLst>
              </p:cNvPr>
              <p:cNvSpPr>
                <a:spLocks noRot="1" noChangeAspect="1" noMove="1" noResize="1" noEditPoints="1" noAdjustHandles="1" noChangeArrowheads="1" noChangeShapeType="1" noTextEdit="1"/>
              </p:cNvSpPr>
              <p:nvPr/>
            </p:nvSpPr>
            <p:spPr>
              <a:xfrm>
                <a:off x="5748067" y="5624512"/>
                <a:ext cx="361950" cy="901700"/>
              </a:xfrm>
              <a:prstGeom prst="rect">
                <a:avLst/>
              </a:prstGeom>
              <a:blipFill>
                <a:blip r:embed="rId23"/>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188A1F8E-DC15-4A4B-BC86-EE2405C8C172}"/>
                  </a:ext>
                </a:extLst>
              </p:cNvPr>
              <p:cNvSpPr/>
              <p:nvPr/>
            </p:nvSpPr>
            <p:spPr>
              <a:xfrm>
                <a:off x="6232254" y="5631080"/>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59" name="矩形 58">
                <a:extLst>
                  <a:ext uri="{FF2B5EF4-FFF2-40B4-BE49-F238E27FC236}">
                    <a16:creationId xmlns:a16="http://schemas.microsoft.com/office/drawing/2014/main" id="{188A1F8E-DC15-4A4B-BC86-EE2405C8C172}"/>
                  </a:ext>
                </a:extLst>
              </p:cNvPr>
              <p:cNvSpPr>
                <a:spLocks noRot="1" noChangeAspect="1" noMove="1" noResize="1" noEditPoints="1" noAdjustHandles="1" noChangeArrowheads="1" noChangeShapeType="1" noTextEdit="1"/>
              </p:cNvSpPr>
              <p:nvPr/>
            </p:nvSpPr>
            <p:spPr>
              <a:xfrm>
                <a:off x="6232254" y="5631080"/>
                <a:ext cx="361950" cy="901700"/>
              </a:xfrm>
              <a:prstGeom prst="rect">
                <a:avLst/>
              </a:prstGeom>
              <a:blipFill>
                <a:blip r:embed="rId24"/>
                <a:stretch>
                  <a:fillRect l="-17188"/>
                </a:stretch>
              </a:blipFill>
            </p:spPr>
            <p:txBody>
              <a:bodyPr/>
              <a:lstStyle/>
              <a:p>
                <a:r>
                  <a:rPr lang="en-SG">
                    <a:noFill/>
                  </a:rPr>
                  <a:t> </a:t>
                </a:r>
              </a:p>
            </p:txBody>
          </p:sp>
        </mc:Fallback>
      </mc:AlternateContent>
      <p:sp>
        <p:nvSpPr>
          <p:cNvPr id="60" name="文字方塊 59">
            <a:extLst>
              <a:ext uri="{FF2B5EF4-FFF2-40B4-BE49-F238E27FC236}">
                <a16:creationId xmlns:a16="http://schemas.microsoft.com/office/drawing/2014/main" id="{CEF014D6-82A8-4050-89FA-1C201BB51076}"/>
              </a:ext>
            </a:extLst>
          </p:cNvPr>
          <p:cNvSpPr txBox="1"/>
          <p:nvPr/>
        </p:nvSpPr>
        <p:spPr>
          <a:xfrm>
            <a:off x="6594205" y="5816922"/>
            <a:ext cx="688929"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62" name="矩形 61">
            <a:extLst>
              <a:ext uri="{FF2B5EF4-FFF2-40B4-BE49-F238E27FC236}">
                <a16:creationId xmlns:a16="http://schemas.microsoft.com/office/drawing/2014/main" id="{3156D71E-2A64-4132-BD72-87BF5EA498AB}"/>
              </a:ext>
            </a:extLst>
          </p:cNvPr>
          <p:cNvSpPr/>
          <p:nvPr/>
        </p:nvSpPr>
        <p:spPr>
          <a:xfrm>
            <a:off x="5204143" y="3113091"/>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63" name="矩形 62">
            <a:extLst>
              <a:ext uri="{FF2B5EF4-FFF2-40B4-BE49-F238E27FC236}">
                <a16:creationId xmlns:a16="http://schemas.microsoft.com/office/drawing/2014/main" id="{1FDFD1D1-D334-48D9-AA97-6CA9BF8409F5}"/>
              </a:ext>
            </a:extLst>
          </p:cNvPr>
          <p:cNvSpPr/>
          <p:nvPr/>
        </p:nvSpPr>
        <p:spPr>
          <a:xfrm>
            <a:off x="5224145" y="4353620"/>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16" name="文字方塊 15">
            <a:extLst>
              <a:ext uri="{FF2B5EF4-FFF2-40B4-BE49-F238E27FC236}">
                <a16:creationId xmlns:a16="http://schemas.microsoft.com/office/drawing/2014/main" id="{3C7F86B5-6920-4037-9E09-F5E6EED3ADE4}"/>
              </a:ext>
            </a:extLst>
          </p:cNvPr>
          <p:cNvSpPr txBox="1"/>
          <p:nvPr/>
        </p:nvSpPr>
        <p:spPr>
          <a:xfrm>
            <a:off x="2152651" y="5768635"/>
            <a:ext cx="1298575" cy="523220"/>
          </a:xfrm>
          <a:prstGeom prst="rect">
            <a:avLst/>
          </a:prstGeom>
          <a:noFill/>
        </p:spPr>
        <p:txBody>
          <a:bodyPr wrap="square" rtlCol="0">
            <a:spAutoFit/>
          </a:bodyPr>
          <a:lstStyle/>
          <a:p>
            <a:r>
              <a:rPr lang="en-US" altLang="zh-TW" sz="2800" b="1" dirty="0"/>
              <a:t>Batch</a:t>
            </a:r>
            <a:endParaRPr lang="zh-TW" altLang="en-US" sz="2800" b="1" dirty="0"/>
          </a:p>
        </p:txBody>
      </p:sp>
    </p:spTree>
    <p:extLst>
      <p:ext uri="{BB962C8B-B14F-4D97-AF65-F5344CB8AC3E}">
        <p14:creationId xmlns:p14="http://schemas.microsoft.com/office/powerpoint/2010/main" val="39256965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2"/>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6" grpId="0" animBg="1"/>
      <p:bldP spid="41" grpId="0" animBg="1"/>
      <p:bldP spid="37" grpId="0" animBg="1"/>
      <p:bldP spid="35"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3" grpId="0" animBg="1"/>
      <p:bldP spid="49" grpId="0"/>
      <p:bldP spid="50" grpId="0"/>
      <p:bldP spid="51" grpId="0"/>
      <p:bldP spid="52" grpId="0" animBg="1"/>
      <p:bldP spid="53" grpId="0" animBg="1"/>
      <p:bldP spid="54" grpId="0" animBg="1"/>
      <p:bldP spid="55" grpId="0" animBg="1"/>
      <p:bldP spid="57" grpId="0" animBg="1"/>
      <p:bldP spid="58" grpId="0" animBg="1"/>
      <p:bldP spid="59" grpId="0" animBg="1"/>
      <p:bldP spid="60" grpId="0"/>
      <p:bldP spid="62" grpId="0" animBg="1"/>
      <p:bldP spid="63"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線單箭頭接點 41">
            <a:extLst>
              <a:ext uri="{FF2B5EF4-FFF2-40B4-BE49-F238E27FC236}">
                <a16:creationId xmlns:a16="http://schemas.microsoft.com/office/drawing/2014/main" id="{7E9936E0-CEAB-4DF5-8890-F07D8CC4914D}"/>
              </a:ext>
            </a:extLst>
          </p:cNvPr>
          <p:cNvCxnSpPr>
            <a:cxnSpLocks/>
            <a:stCxn id="12" idx="3"/>
            <a:endCxn id="62" idx="1"/>
          </p:cNvCxnSpPr>
          <p:nvPr/>
        </p:nvCxnSpPr>
        <p:spPr>
          <a:xfrm>
            <a:off x="4857751" y="4803775"/>
            <a:ext cx="1073513" cy="1230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DD4FFBEB-BC73-4046-A39C-1A5D539A52C9}"/>
              </a:ext>
            </a:extLst>
          </p:cNvPr>
          <p:cNvCxnSpPr>
            <a:cxnSpLocks/>
            <a:stCxn id="11" idx="3"/>
            <a:endCxn id="62" idx="1"/>
          </p:cNvCxnSpPr>
          <p:nvPr/>
        </p:nvCxnSpPr>
        <p:spPr>
          <a:xfrm>
            <a:off x="4845051" y="3548063"/>
            <a:ext cx="1086213" cy="2486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3680D474-8DCC-4157-94B6-F101A3FEF7E4}"/>
              </a:ext>
            </a:extLst>
          </p:cNvPr>
          <p:cNvCxnSpPr>
            <a:cxnSpLocks/>
            <a:endCxn id="62" idx="1"/>
          </p:cNvCxnSpPr>
          <p:nvPr/>
        </p:nvCxnSpPr>
        <p:spPr>
          <a:xfrm>
            <a:off x="4773749" y="2273303"/>
            <a:ext cx="1157514" cy="37607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4038600" y="49053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90627A-A6EC-40FA-8F9D-A0EB48DC48E6}"/>
                  </a:ext>
                </a:extLst>
              </p:cNvPr>
              <p:cNvSpPr/>
              <p:nvPr/>
            </p:nvSpPr>
            <p:spPr>
              <a:xfrm>
                <a:off x="2292350" y="1841502"/>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292350" y="1841502"/>
                <a:ext cx="361950" cy="901700"/>
              </a:xfrm>
              <a:prstGeom prst="rect">
                <a:avLst/>
              </a:prstGeom>
              <a:blipFill>
                <a:blip r:embed="rId3"/>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F1FADBD-C262-446E-809E-D526261D1F0A}"/>
                  </a:ext>
                </a:extLst>
              </p:cNvPr>
              <p:cNvSpPr/>
              <p:nvPr/>
            </p:nvSpPr>
            <p:spPr>
              <a:xfrm>
                <a:off x="2279650" y="3097213"/>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279650" y="3097213"/>
                <a:ext cx="361950" cy="901700"/>
              </a:xfrm>
              <a:prstGeom prst="rect">
                <a:avLst/>
              </a:prstGeom>
              <a:blipFill>
                <a:blip r:embed="rId4"/>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5B5492-5B04-4340-A9EE-B3B83FEFF96A}"/>
                  </a:ext>
                </a:extLst>
              </p:cNvPr>
              <p:cNvSpPr/>
              <p:nvPr/>
            </p:nvSpPr>
            <p:spPr>
              <a:xfrm>
                <a:off x="2292350" y="4352924"/>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292350" y="4352924"/>
                <a:ext cx="361950" cy="901700"/>
              </a:xfrm>
              <a:prstGeom prst="rect">
                <a:avLst/>
              </a:prstGeom>
              <a:blipFill>
                <a:blip r:embed="rId5"/>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908300" y="1841502"/>
                <a:ext cx="1308100" cy="901700"/>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908300" y="3097213"/>
                <a:ext cx="1308100" cy="901700"/>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908300" y="4352924"/>
                <a:ext cx="1308100" cy="901700"/>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95800" y="1841502"/>
                <a:ext cx="361950" cy="901700"/>
              </a:xfrm>
              <a:prstGeom prst="rect">
                <a:avLst/>
              </a:prstGeom>
              <a:blipFill>
                <a:blip r:embed="rId9"/>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83100" y="3097213"/>
                <a:ext cx="361950" cy="901700"/>
              </a:xfrm>
              <a:prstGeom prst="rect">
                <a:avLst/>
              </a:prstGeom>
              <a:blipFill>
                <a:blip r:embed="rId10"/>
                <a:stretch>
                  <a:fillRect l="-171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95800" y="4352924"/>
                <a:ext cx="361950" cy="901700"/>
              </a:xfrm>
              <a:prstGeom prst="rect">
                <a:avLst/>
              </a:prstGeom>
              <a:blipFill>
                <a:blip r:embed="rId11"/>
                <a:stretch>
                  <a:fillRect l="-19048"/>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63800" y="48895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5C0FDC5-555B-4DCB-A467-30F2AD50B1E8}"/>
                  </a:ext>
                </a:extLst>
              </p:cNvPr>
              <p:cNvSpPr/>
              <p:nvPr/>
            </p:nvSpPr>
            <p:spPr>
              <a:xfrm>
                <a:off x="5931263"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12"/>
                <a:stretch>
                  <a:fillRect l="-96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7282906" y="5575296"/>
                <a:ext cx="355600" cy="917578"/>
              </a:xfrm>
              <a:prstGeom prst="rect">
                <a:avLst/>
              </a:prstGeom>
              <a:blipFill>
                <a:blip r:embed="rId13"/>
                <a:stretch>
                  <a:fillRect l="-3226"/>
                </a:stretch>
              </a:blipFill>
            </p:spPr>
            <p:txBody>
              <a:bodyPr/>
              <a:lstStyle/>
              <a:p>
                <a:r>
                  <a:rPr lang="en-SG">
                    <a:noFill/>
                  </a:rPr>
                  <a:t> </a:t>
                </a:r>
              </a:p>
            </p:txBody>
          </p:sp>
        </mc:Fallback>
      </mc:AlternateContent>
      <p:cxnSp>
        <p:nvCxnSpPr>
          <p:cNvPr id="64" name="直線單箭頭接點 63">
            <a:extLst>
              <a:ext uri="{FF2B5EF4-FFF2-40B4-BE49-F238E27FC236}">
                <a16:creationId xmlns:a16="http://schemas.microsoft.com/office/drawing/2014/main" id="{B1BA1A23-40BF-43EB-BDB7-C2338420249F}"/>
              </a:ext>
            </a:extLst>
          </p:cNvPr>
          <p:cNvCxnSpPr>
            <a:cxnSpLocks/>
            <a:stCxn id="10" idx="3"/>
            <a:endCxn id="63" idx="1"/>
          </p:cNvCxnSpPr>
          <p:nvPr/>
        </p:nvCxnSpPr>
        <p:spPr>
          <a:xfrm>
            <a:off x="4857750" y="2292353"/>
            <a:ext cx="2425156" cy="37417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2A46C938-A472-477F-85B9-96945E87D18B}"/>
              </a:ext>
            </a:extLst>
          </p:cNvPr>
          <p:cNvCxnSpPr>
            <a:cxnSpLocks/>
            <a:stCxn id="11" idx="3"/>
            <a:endCxn id="63" idx="1"/>
          </p:cNvCxnSpPr>
          <p:nvPr/>
        </p:nvCxnSpPr>
        <p:spPr>
          <a:xfrm>
            <a:off x="4845050" y="3548063"/>
            <a:ext cx="2437856" cy="24860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5037F6F3-2704-48AD-95CC-B37F7FDCC427}"/>
              </a:ext>
            </a:extLst>
          </p:cNvPr>
          <p:cNvCxnSpPr>
            <a:cxnSpLocks/>
            <a:stCxn id="12" idx="3"/>
            <a:endCxn id="63" idx="1"/>
          </p:cNvCxnSpPr>
          <p:nvPr/>
        </p:nvCxnSpPr>
        <p:spPr>
          <a:xfrm>
            <a:off x="4857750" y="4803775"/>
            <a:ext cx="2425156" cy="1230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0651EED1-671B-4609-BED3-2D5D139364DB}"/>
                  </a:ext>
                </a:extLst>
              </p:cNvPr>
              <p:cNvSpPr txBox="1"/>
              <p:nvPr/>
            </p:nvSpPr>
            <p:spPr>
              <a:xfrm>
                <a:off x="6341429" y="1439447"/>
                <a:ext cx="1589281"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nary>
                    </m:oMath>
                  </m:oMathPara>
                </a14:m>
                <a:endParaRPr lang="zh-TW" altLang="en-US" sz="2400" dirty="0"/>
              </a:p>
            </p:txBody>
          </p:sp>
        </mc:Choice>
        <mc:Fallback xmlns="">
          <p:sp>
            <p:nvSpPr>
              <p:cNvPr id="70" name="文字方塊 69">
                <a:extLst>
                  <a:ext uri="{FF2B5EF4-FFF2-40B4-BE49-F238E27FC236}">
                    <a16:creationId xmlns:a16="http://schemas.microsoft.com/office/drawing/2014/main" id="{0651EED1-671B-4609-BED3-2D5D139364DB}"/>
                  </a:ext>
                </a:extLst>
              </p:cNvPr>
              <p:cNvSpPr txBox="1">
                <a:spLocks noRot="1" noChangeAspect="1" noMove="1" noResize="1" noEditPoints="1" noAdjustHandles="1" noChangeArrowheads="1" noChangeShapeType="1" noTextEdit="1"/>
              </p:cNvSpPr>
              <p:nvPr/>
            </p:nvSpPr>
            <p:spPr>
              <a:xfrm>
                <a:off x="6341429" y="1439447"/>
                <a:ext cx="1589281" cy="1038298"/>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81F3542-A782-48B3-ACC8-A4FA7630119C}"/>
                  </a:ext>
                </a:extLst>
              </p:cNvPr>
              <p:cNvSpPr txBox="1"/>
              <p:nvPr/>
            </p:nvSpPr>
            <p:spPr>
              <a:xfrm>
                <a:off x="6341429" y="2682349"/>
                <a:ext cx="2725361" cy="1436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r>
                        <a:rPr lang="en-US" altLang="zh-TW" sz="2400" i="1">
                          <a:latin typeface="Cambria Math" panose="02040503050406030204" pitchFamily="18" charset="0"/>
                        </a:rPr>
                        <m:t>=</m:t>
                      </m:r>
                      <m:rad>
                        <m:radPr>
                          <m:degHide m:val="on"/>
                          <m:ctrlPr>
                            <a:rPr lang="en-US" altLang="zh-TW" sz="2400" i="1">
                              <a:latin typeface="Cambria Math" panose="02040503050406030204" pitchFamily="18" charset="0"/>
                            </a:rPr>
                          </m:ctrlPr>
                        </m:radPr>
                        <m:deg/>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3</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3</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r>
                                        <a:rPr lang="en-US" altLang="zh-TW" sz="2400" i="1">
                                          <a:latin typeface="Cambria Math" panose="02040503050406030204" pitchFamily="18" charset="0"/>
                                        </a:rPr>
                                        <m:t>−</m:t>
                                      </m:r>
                                      <m:r>
                                        <a:rPr lang="zh-TW" altLang="en-US" sz="2400" i="1">
                                          <a:latin typeface="Cambria Math" panose="02040503050406030204" pitchFamily="18" charset="0"/>
                                        </a:rPr>
                                        <m:t>𝜇</m:t>
                                      </m:r>
                                    </m:e>
                                  </m:d>
                                </m:e>
                                <m:sup>
                                  <m:r>
                                    <a:rPr lang="en-US" altLang="zh-TW" sz="2400" i="1">
                                      <a:latin typeface="Cambria Math" panose="02040503050406030204" pitchFamily="18" charset="0"/>
                                    </a:rPr>
                                    <m:t>2</m:t>
                                  </m:r>
                                </m:sup>
                              </m:sSup>
                            </m:e>
                          </m:nary>
                        </m:e>
                      </m:rad>
                    </m:oMath>
                  </m:oMathPara>
                </a14:m>
                <a:endParaRPr lang="zh-TW" altLang="en-US" sz="24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6341429" y="2682349"/>
                <a:ext cx="2725361" cy="1436868"/>
              </a:xfrm>
              <a:prstGeom prst="rect">
                <a:avLst/>
              </a:prstGeom>
              <a:blipFill>
                <a:blip r:embed="rId1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018E3D54-E9E1-456A-99A0-8C6090798F36}"/>
                  </a:ext>
                </a:extLst>
              </p:cNvPr>
              <p:cNvSpPr txBox="1"/>
              <p:nvPr/>
            </p:nvSpPr>
            <p:spPr>
              <a:xfrm>
                <a:off x="2866572" y="5619882"/>
                <a:ext cx="2153557" cy="842923"/>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depends on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endParaRPr lang="zh-TW" altLang="en-US" sz="2400" dirty="0"/>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2866572" y="5619882"/>
                <a:ext cx="2153557" cy="842923"/>
              </a:xfrm>
              <a:prstGeom prst="rect">
                <a:avLst/>
              </a:prstGeom>
              <a:blipFill>
                <a:blip r:embed="rId16"/>
                <a:stretch>
                  <a:fillRect l="-4237" t="-5797" b="-15942"/>
                </a:stretch>
              </a:blipFill>
            </p:spPr>
            <p:txBody>
              <a:bodyPr/>
              <a:lstStyle/>
              <a:p>
                <a:r>
                  <a:rPr lang="en-SG">
                    <a:noFill/>
                  </a:rPr>
                  <a:t> </a:t>
                </a:r>
              </a:p>
            </p:txBody>
          </p:sp>
        </mc:Fallback>
      </mc:AlternateContent>
      <p:sp>
        <p:nvSpPr>
          <p:cNvPr id="31" name="矩形 30">
            <a:extLst>
              <a:ext uri="{FF2B5EF4-FFF2-40B4-BE49-F238E27FC236}">
                <a16:creationId xmlns:a16="http://schemas.microsoft.com/office/drawing/2014/main" id="{C2404FFC-36F3-4FAC-A0A9-68EF5F135294}"/>
              </a:ext>
            </a:extLst>
          </p:cNvPr>
          <p:cNvSpPr/>
          <p:nvPr/>
        </p:nvSpPr>
        <p:spPr>
          <a:xfrm>
            <a:off x="6667501" y="4189096"/>
            <a:ext cx="3890554" cy="1200329"/>
          </a:xfrm>
          <a:prstGeom prst="rect">
            <a:avLst/>
          </a:prstGeom>
        </p:spPr>
        <p:txBody>
          <a:bodyPr wrap="square">
            <a:spAutoFit/>
          </a:bodyPr>
          <a:lstStyle/>
          <a:p>
            <a:pPr lvl="1"/>
            <a:r>
              <a:rPr lang="en-US" altLang="zh-TW" sz="2400" dirty="0">
                <a:solidFill>
                  <a:srgbClr val="FF0000"/>
                </a:solidFill>
              </a:rPr>
              <a:t>Note: Batch normalization cannot be applied on small batch.</a:t>
            </a:r>
          </a:p>
        </p:txBody>
      </p:sp>
    </p:spTree>
    <p:extLst>
      <p:ext uri="{BB962C8B-B14F-4D97-AF65-F5344CB8AC3E}">
        <p14:creationId xmlns:p14="http://schemas.microsoft.com/office/powerpoint/2010/main" val="12982485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70" grpId="0"/>
      <p:bldP spid="71" grpId="0"/>
      <p:bldP spid="72"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EA7AA007-2D4F-46F7-9178-673A143BF94D}"/>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90627A-A6EC-40FA-8F9D-A0EB48DC48E6}"/>
                  </a:ext>
                </a:extLst>
              </p:cNvPr>
              <p:cNvSpPr/>
              <p:nvPr/>
            </p:nvSpPr>
            <p:spPr>
              <a:xfrm>
                <a:off x="2292350" y="1841502"/>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292350" y="1841502"/>
                <a:ext cx="361950" cy="901700"/>
              </a:xfrm>
              <a:prstGeom prst="rect">
                <a:avLst/>
              </a:prstGeom>
              <a:blipFill>
                <a:blip r:embed="rId3"/>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F1FADBD-C262-446E-809E-D526261D1F0A}"/>
                  </a:ext>
                </a:extLst>
              </p:cNvPr>
              <p:cNvSpPr/>
              <p:nvPr/>
            </p:nvSpPr>
            <p:spPr>
              <a:xfrm>
                <a:off x="2279650" y="3097213"/>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279650" y="3097213"/>
                <a:ext cx="361950" cy="901700"/>
              </a:xfrm>
              <a:prstGeom prst="rect">
                <a:avLst/>
              </a:prstGeom>
              <a:blipFill>
                <a:blip r:embed="rId4"/>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5B5492-5B04-4340-A9EE-B3B83FEFF96A}"/>
                  </a:ext>
                </a:extLst>
              </p:cNvPr>
              <p:cNvSpPr/>
              <p:nvPr/>
            </p:nvSpPr>
            <p:spPr>
              <a:xfrm>
                <a:off x="2292350" y="4352924"/>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292350" y="4352924"/>
                <a:ext cx="361950" cy="901700"/>
              </a:xfrm>
              <a:prstGeom prst="rect">
                <a:avLst/>
              </a:prstGeom>
              <a:blipFill>
                <a:blip r:embed="rId5"/>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908300" y="1841502"/>
                <a:ext cx="1308100" cy="901700"/>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908300" y="3097213"/>
                <a:ext cx="1308100" cy="901700"/>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908300" y="4352924"/>
                <a:ext cx="1308100" cy="901700"/>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95800" y="1841502"/>
                <a:ext cx="361950" cy="901700"/>
              </a:xfrm>
              <a:prstGeom prst="rect">
                <a:avLst/>
              </a:prstGeom>
              <a:blipFill>
                <a:blip r:embed="rId9"/>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83100" y="3097213"/>
                <a:ext cx="361950" cy="901700"/>
              </a:xfrm>
              <a:prstGeom prst="rect">
                <a:avLst/>
              </a:prstGeom>
              <a:blipFill>
                <a:blip r:embed="rId10"/>
                <a:stretch>
                  <a:fillRect l="-171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95800" y="4352924"/>
                <a:ext cx="361950" cy="901700"/>
              </a:xfrm>
              <a:prstGeom prst="rect">
                <a:avLst/>
              </a:prstGeom>
              <a:blipFill>
                <a:blip r:embed="rId11"/>
                <a:stretch>
                  <a:fillRect l="-19048"/>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5C0FDC5-555B-4DCB-A467-30F2AD50B1E8}"/>
                  </a:ext>
                </a:extLst>
              </p:cNvPr>
              <p:cNvSpPr/>
              <p:nvPr/>
            </p:nvSpPr>
            <p:spPr>
              <a:xfrm>
                <a:off x="5931263"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12"/>
                <a:stretch>
                  <a:fillRect l="-96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7282906" y="5575296"/>
                <a:ext cx="355600" cy="917578"/>
              </a:xfrm>
              <a:prstGeom prst="rect">
                <a:avLst/>
              </a:prstGeom>
              <a:blipFill>
                <a:blip r:embed="rId13"/>
                <a:stretch>
                  <a:fillRect l="-3226"/>
                </a:stretch>
              </a:blipFill>
            </p:spPr>
            <p:txBody>
              <a:bodyPr/>
              <a:lstStyle/>
              <a:p>
                <a:r>
                  <a:rPr lang="en-SG">
                    <a:noFill/>
                  </a:rPr>
                  <a:t> </a:t>
                </a:r>
              </a:p>
            </p:txBody>
          </p:sp>
        </mc:Fallback>
      </mc:AlternateContent>
      <p:cxnSp>
        <p:nvCxnSpPr>
          <p:cNvPr id="68" name="直線單箭頭接點 67">
            <a:extLst>
              <a:ext uri="{FF2B5EF4-FFF2-40B4-BE49-F238E27FC236}">
                <a16:creationId xmlns:a16="http://schemas.microsoft.com/office/drawing/2014/main"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81F3542-A782-48B3-ACC8-A4FA7630119C}"/>
                  </a:ext>
                </a:extLst>
              </p:cNvPr>
              <p:cNvSpPr txBox="1"/>
              <p:nvPr/>
            </p:nvSpPr>
            <p:spPr>
              <a:xfrm>
                <a:off x="7876328" y="478915"/>
                <a:ext cx="1794722"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7876328" y="478915"/>
                <a:ext cx="1794722" cy="879793"/>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018E3D54-E9E1-456A-99A0-8C6090798F36}"/>
                  </a:ext>
                </a:extLst>
              </p:cNvPr>
              <p:cNvSpPr txBox="1"/>
              <p:nvPr/>
            </p:nvSpPr>
            <p:spPr>
              <a:xfrm>
                <a:off x="2113644" y="5739630"/>
                <a:ext cx="2153557" cy="842923"/>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depends on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endParaRPr lang="zh-TW" altLang="en-US" sz="2400" dirty="0"/>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2113644" y="5739630"/>
                <a:ext cx="2153557" cy="842923"/>
              </a:xfrm>
              <a:prstGeom prst="rect">
                <a:avLst/>
              </a:prstGeom>
              <a:blipFill>
                <a:blip r:embed="rId15"/>
                <a:stretch>
                  <a:fillRect l="-4533" t="-5797" b="-15942"/>
                </a:stretch>
              </a:blipFill>
            </p:spPr>
            <p:txBody>
              <a:bodyPr/>
              <a:lstStyle/>
              <a:p>
                <a:r>
                  <a:rPr lang="en-SG">
                    <a:noFill/>
                  </a:rPr>
                  <a:t> </a:t>
                </a:r>
              </a:p>
            </p:txBody>
          </p:sp>
        </mc:Fallback>
      </mc:AlternateContent>
      <p:cxnSp>
        <p:nvCxnSpPr>
          <p:cNvPr id="31" name="直線單箭頭接點 30">
            <a:extLst>
              <a:ext uri="{FF2B5EF4-FFF2-40B4-BE49-F238E27FC236}">
                <a16:creationId xmlns:a16="http://schemas.microsoft.com/office/drawing/2014/main" id="{F2460236-A8E3-4C27-A99A-F4CCB83573CA}"/>
              </a:ext>
            </a:extLst>
          </p:cNvPr>
          <p:cNvCxnSpPr/>
          <p:nvPr/>
        </p:nvCxnSpPr>
        <p:spPr>
          <a:xfrm>
            <a:off x="9455150"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3DCB729F-4A67-42B0-8C97-81DF247A1301}"/>
                  </a:ext>
                </a:extLst>
              </p:cNvPr>
              <p:cNvSpPr/>
              <p:nvPr/>
            </p:nvSpPr>
            <p:spPr>
              <a:xfrm>
                <a:off x="9899650" y="434993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32" name="矩形 31">
                <a:extLst>
                  <a:ext uri="{FF2B5EF4-FFF2-40B4-BE49-F238E27FC236}">
                    <a16:creationId xmlns:a16="http://schemas.microsoft.com/office/drawing/2014/main" id="{3DCB729F-4A67-42B0-8C97-81DF247A1301}"/>
                  </a:ext>
                </a:extLst>
              </p:cNvPr>
              <p:cNvSpPr>
                <a:spLocks noRot="1" noChangeAspect="1" noMove="1" noResize="1" noEditPoints="1" noAdjustHandles="1" noChangeArrowheads="1" noChangeShapeType="1" noTextEdit="1"/>
              </p:cNvSpPr>
              <p:nvPr/>
            </p:nvSpPr>
            <p:spPr>
              <a:xfrm>
                <a:off x="9899650" y="4349934"/>
                <a:ext cx="361950" cy="901700"/>
              </a:xfrm>
              <a:prstGeom prst="rect">
                <a:avLst/>
              </a:prstGeom>
              <a:blipFill>
                <a:blip r:embed="rId16"/>
                <a:stretch>
                  <a:fillRect l="-20635"/>
                </a:stretch>
              </a:blipFill>
            </p:spPr>
            <p:txBody>
              <a:bodyPr/>
              <a:lstStyle/>
              <a:p>
                <a:r>
                  <a:rPr lang="en-SG">
                    <a:noFill/>
                  </a:rPr>
                  <a:t> </a:t>
                </a:r>
              </a:p>
            </p:txBody>
          </p:sp>
        </mc:Fallback>
      </mc:AlternateContent>
      <p:cxnSp>
        <p:nvCxnSpPr>
          <p:cNvPr id="33" name="直線單箭頭接點 32">
            <a:extLst>
              <a:ext uri="{FF2B5EF4-FFF2-40B4-BE49-F238E27FC236}">
                <a16:creationId xmlns:a16="http://schemas.microsoft.com/office/drawing/2014/main" id="{C413781B-C1F5-47D2-9A8F-B9260CBDC0FD}"/>
              </a:ext>
            </a:extLst>
          </p:cNvPr>
          <p:cNvCxnSpPr/>
          <p:nvPr/>
        </p:nvCxnSpPr>
        <p:spPr>
          <a:xfrm>
            <a:off x="9455150"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874FF75-6302-41B5-B140-DB05BF16A050}"/>
                  </a:ext>
                </a:extLst>
              </p:cNvPr>
              <p:cNvSpPr/>
              <p:nvPr/>
            </p:nvSpPr>
            <p:spPr>
              <a:xfrm>
                <a:off x="9899650" y="309739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4" name="矩形 33">
                <a:extLst>
                  <a:ext uri="{FF2B5EF4-FFF2-40B4-BE49-F238E27FC236}">
                    <a16:creationId xmlns:a16="http://schemas.microsoft.com/office/drawing/2014/main" id="{2874FF75-6302-41B5-B140-DB05BF16A050}"/>
                  </a:ext>
                </a:extLst>
              </p:cNvPr>
              <p:cNvSpPr>
                <a:spLocks noRot="1" noChangeAspect="1" noMove="1" noResize="1" noEditPoints="1" noAdjustHandles="1" noChangeArrowheads="1" noChangeShapeType="1" noTextEdit="1"/>
              </p:cNvSpPr>
              <p:nvPr/>
            </p:nvSpPr>
            <p:spPr>
              <a:xfrm>
                <a:off x="9899650" y="3097395"/>
                <a:ext cx="361950" cy="901700"/>
              </a:xfrm>
              <a:prstGeom prst="rect">
                <a:avLst/>
              </a:prstGeom>
              <a:blipFill>
                <a:blip r:embed="rId17"/>
                <a:stretch>
                  <a:fillRect l="-20635"/>
                </a:stretch>
              </a:blipFill>
            </p:spPr>
            <p:txBody>
              <a:bodyPr/>
              <a:lstStyle/>
              <a:p>
                <a:r>
                  <a:rPr lang="en-SG">
                    <a:noFill/>
                  </a:rPr>
                  <a:t> </a:t>
                </a:r>
              </a:p>
            </p:txBody>
          </p:sp>
        </mc:Fallback>
      </mc:AlternateContent>
      <p:cxnSp>
        <p:nvCxnSpPr>
          <p:cNvPr id="35" name="直線單箭頭接點 34">
            <a:extLst>
              <a:ext uri="{FF2B5EF4-FFF2-40B4-BE49-F238E27FC236}">
                <a16:creationId xmlns:a16="http://schemas.microsoft.com/office/drawing/2014/main" id="{2426FD0F-75FD-46C9-B3F6-0926F96FDA0C}"/>
              </a:ext>
            </a:extLst>
          </p:cNvPr>
          <p:cNvCxnSpPr/>
          <p:nvPr/>
        </p:nvCxnSpPr>
        <p:spPr>
          <a:xfrm>
            <a:off x="9457690"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DAC14052-2003-49C2-A087-FE77796B9F1B}"/>
                  </a:ext>
                </a:extLst>
              </p:cNvPr>
              <p:cNvSpPr/>
              <p:nvPr/>
            </p:nvSpPr>
            <p:spPr>
              <a:xfrm>
                <a:off x="9902190" y="183057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𝑎</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6" name="矩形 35">
                <a:extLst>
                  <a:ext uri="{FF2B5EF4-FFF2-40B4-BE49-F238E27FC236}">
                    <a16:creationId xmlns:a16="http://schemas.microsoft.com/office/drawing/2014/main" id="{DAC14052-2003-49C2-A087-FE77796B9F1B}"/>
                  </a:ext>
                </a:extLst>
              </p:cNvPr>
              <p:cNvSpPr>
                <a:spLocks noRot="1" noChangeAspect="1" noMove="1" noResize="1" noEditPoints="1" noAdjustHandles="1" noChangeArrowheads="1" noChangeShapeType="1" noTextEdit="1"/>
              </p:cNvSpPr>
              <p:nvPr/>
            </p:nvSpPr>
            <p:spPr>
              <a:xfrm>
                <a:off x="9902190" y="1830573"/>
                <a:ext cx="361950" cy="901700"/>
              </a:xfrm>
              <a:prstGeom prst="rect">
                <a:avLst/>
              </a:prstGeom>
              <a:blipFill>
                <a:blip r:embed="rId18"/>
                <a:stretch>
                  <a:fillRect l="-18750"/>
                </a:stretch>
              </a:blipFill>
            </p:spPr>
            <p:txBody>
              <a:bodyPr/>
              <a:lstStyle/>
              <a:p>
                <a:r>
                  <a:rPr lang="en-SG">
                    <a:noFill/>
                  </a:rPr>
                  <a:t> </a:t>
                </a:r>
              </a:p>
            </p:txBody>
          </p:sp>
        </mc:Fallback>
      </mc:AlternateContent>
      <p:sp>
        <p:nvSpPr>
          <p:cNvPr id="37" name="矩形 36">
            <a:extLst>
              <a:ext uri="{FF2B5EF4-FFF2-40B4-BE49-F238E27FC236}">
                <a16:creationId xmlns:a16="http://schemas.microsoft.com/office/drawing/2014/main" id="{5364DB7F-8267-4392-B4E1-FF4005E7A7B3}"/>
              </a:ext>
            </a:extLst>
          </p:cNvPr>
          <p:cNvSpPr/>
          <p:nvPr/>
        </p:nvSpPr>
        <p:spPr>
          <a:xfrm>
            <a:off x="9097645" y="1811523"/>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39" name="矩形 38">
            <a:extLst>
              <a:ext uri="{FF2B5EF4-FFF2-40B4-BE49-F238E27FC236}">
                <a16:creationId xmlns:a16="http://schemas.microsoft.com/office/drawing/2014/main" id="{F8856DBA-F217-481E-94C8-9CA0CB9C7E5E}"/>
              </a:ext>
            </a:extLst>
          </p:cNvPr>
          <p:cNvSpPr/>
          <p:nvPr/>
        </p:nvSpPr>
        <p:spPr>
          <a:xfrm>
            <a:off x="9090978" y="3110101"/>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p:sp>
        <p:nvSpPr>
          <p:cNvPr id="40" name="矩形 39">
            <a:extLst>
              <a:ext uri="{FF2B5EF4-FFF2-40B4-BE49-F238E27FC236}">
                <a16:creationId xmlns:a16="http://schemas.microsoft.com/office/drawing/2014/main" id="{B8A93E1F-9C40-49EF-977C-5DA0EFE0EEF0}"/>
              </a:ext>
            </a:extLst>
          </p:cNvPr>
          <p:cNvSpPr/>
          <p:nvPr/>
        </p:nvSpPr>
        <p:spPr>
          <a:xfrm>
            <a:off x="9110980" y="4350630"/>
            <a:ext cx="355600" cy="917578"/>
          </a:xfrm>
          <a:prstGeom prst="rect">
            <a:avLst/>
          </a:prstGeom>
        </p:spPr>
        <p:style>
          <a:lnRef idx="1">
            <a:schemeClr val="accent3"/>
          </a:lnRef>
          <a:fillRef idx="2">
            <a:schemeClr val="accent3"/>
          </a:fillRef>
          <a:effectRef idx="1">
            <a:schemeClr val="accent3"/>
          </a:effectRef>
          <a:fontRef idx="minor">
            <a:schemeClr val="dk1"/>
          </a:fontRef>
        </p:style>
        <p:txBody>
          <a:bodyPr vert="vert" rtlCol="0" anchor="ctr"/>
          <a:lstStyle/>
          <a:p>
            <a:pPr algn="ctr"/>
            <a:r>
              <a:rPr lang="en-US" altLang="zh-TW" sz="2000" dirty="0"/>
              <a:t>Sigmoid</a:t>
            </a:r>
          </a:p>
        </p:txBody>
      </p:sp>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EB93B72-516D-408C-91F5-D8C7BCFB005D}"/>
                  </a:ext>
                </a:extLst>
              </p:cNvPr>
              <p:cNvSpPr/>
              <p:nvPr/>
            </p:nvSpPr>
            <p:spPr>
              <a:xfrm>
                <a:off x="826148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1" name="矩形 40">
                <a:extLst>
                  <a:ext uri="{FF2B5EF4-FFF2-40B4-BE49-F238E27FC236}">
                    <a16:creationId xmlns:a16="http://schemas.microsoft.com/office/drawing/2014/main" id="{3EB93B72-516D-408C-91F5-D8C7BCFB005D}"/>
                  </a:ext>
                </a:extLst>
              </p:cNvPr>
              <p:cNvSpPr>
                <a:spLocks noRot="1" noChangeAspect="1" noMove="1" noResize="1" noEditPoints="1" noAdjustHandles="1" noChangeArrowheads="1" noChangeShapeType="1" noTextEdit="1"/>
              </p:cNvSpPr>
              <p:nvPr/>
            </p:nvSpPr>
            <p:spPr>
              <a:xfrm>
                <a:off x="8261486" y="1855524"/>
                <a:ext cx="361950" cy="901700"/>
              </a:xfrm>
              <a:prstGeom prst="rect">
                <a:avLst/>
              </a:prstGeom>
              <a:blipFill>
                <a:blip r:embed="rId19"/>
                <a:stretch>
                  <a:fillRect l="-17188" r="-312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CC567CF-A32A-4B57-BB42-F0D0432DAEB7}"/>
                  </a:ext>
                </a:extLst>
              </p:cNvPr>
              <p:cNvSpPr/>
              <p:nvPr/>
            </p:nvSpPr>
            <p:spPr>
              <a:xfrm>
                <a:off x="824878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43" name="矩形 42">
                <a:extLst>
                  <a:ext uri="{FF2B5EF4-FFF2-40B4-BE49-F238E27FC236}">
                    <a16:creationId xmlns:a16="http://schemas.microsoft.com/office/drawing/2014/main" id="{DCC567CF-A32A-4B57-BB42-F0D0432DAEB7}"/>
                  </a:ext>
                </a:extLst>
              </p:cNvPr>
              <p:cNvSpPr>
                <a:spLocks noRot="1" noChangeAspect="1" noMove="1" noResize="1" noEditPoints="1" noAdjustHandles="1" noChangeArrowheads="1" noChangeShapeType="1" noTextEdit="1"/>
              </p:cNvSpPr>
              <p:nvPr/>
            </p:nvSpPr>
            <p:spPr>
              <a:xfrm>
                <a:off x="8248786" y="3111235"/>
                <a:ext cx="361950" cy="901700"/>
              </a:xfrm>
              <a:prstGeom prst="rect">
                <a:avLst/>
              </a:prstGeom>
              <a:blipFill>
                <a:blip r:embed="rId20"/>
                <a:stretch>
                  <a:fillRect l="-17188" r="-312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044C1CBF-634C-49D8-B989-15AB9F0C8C80}"/>
                  </a:ext>
                </a:extLst>
              </p:cNvPr>
              <p:cNvSpPr/>
              <p:nvPr/>
            </p:nvSpPr>
            <p:spPr>
              <a:xfrm>
                <a:off x="826148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4" name="矩形 43">
                <a:extLst>
                  <a:ext uri="{FF2B5EF4-FFF2-40B4-BE49-F238E27FC236}">
                    <a16:creationId xmlns:a16="http://schemas.microsoft.com/office/drawing/2014/main" id="{044C1CBF-634C-49D8-B989-15AB9F0C8C80}"/>
                  </a:ext>
                </a:extLst>
              </p:cNvPr>
              <p:cNvSpPr>
                <a:spLocks noRot="1" noChangeAspect="1" noMove="1" noResize="1" noEditPoints="1" noAdjustHandles="1" noChangeArrowheads="1" noChangeShapeType="1" noTextEdit="1"/>
              </p:cNvSpPr>
              <p:nvPr/>
            </p:nvSpPr>
            <p:spPr>
              <a:xfrm>
                <a:off x="8261486" y="4366946"/>
                <a:ext cx="361950" cy="901700"/>
              </a:xfrm>
              <a:prstGeom prst="rect">
                <a:avLst/>
              </a:prstGeom>
              <a:blipFill>
                <a:blip r:embed="rId21"/>
                <a:stretch>
                  <a:fillRect l="-17188" r="-3125"/>
                </a:stretch>
              </a:blipFill>
            </p:spPr>
            <p:txBody>
              <a:bodyPr/>
              <a:lstStyle/>
              <a:p>
                <a:r>
                  <a:rPr lang="en-SG">
                    <a:noFill/>
                  </a:rPr>
                  <a:t> </a:t>
                </a:r>
              </a:p>
            </p:txBody>
          </p:sp>
        </mc:Fallback>
      </mc:AlternateContent>
      <p:cxnSp>
        <p:nvCxnSpPr>
          <p:cNvPr id="45" name="直線單箭頭接點 44">
            <a:extLst>
              <a:ext uri="{FF2B5EF4-FFF2-40B4-BE49-F238E27FC236}">
                <a16:creationId xmlns:a16="http://schemas.microsoft.com/office/drawing/2014/main" id="{F3CECF99-FDE8-49F3-B3AB-96FCDA744ACE}"/>
              </a:ext>
            </a:extLst>
          </p:cNvPr>
          <p:cNvCxnSpPr/>
          <p:nvPr/>
        </p:nvCxnSpPr>
        <p:spPr>
          <a:xfrm>
            <a:off x="8623436" y="479761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45A9E7A1-97DB-48E0-834F-D096AD090FDE}"/>
              </a:ext>
            </a:extLst>
          </p:cNvPr>
          <p:cNvCxnSpPr/>
          <p:nvPr/>
        </p:nvCxnSpPr>
        <p:spPr>
          <a:xfrm>
            <a:off x="8623436" y="3545073"/>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EBE9C97A-A331-4C9B-A4A9-FDCA63DCA7C7}"/>
              </a:ext>
            </a:extLst>
          </p:cNvPr>
          <p:cNvCxnSpPr/>
          <p:nvPr/>
        </p:nvCxnSpPr>
        <p:spPr>
          <a:xfrm>
            <a:off x="8625976" y="227825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42B692D4-C828-4AE6-B22D-4BE9145F59C7}"/>
              </a:ext>
            </a:extLst>
          </p:cNvPr>
          <p:cNvCxnSpPr>
            <a:cxnSpLocks/>
            <a:endCxn id="41" idx="1"/>
          </p:cNvCxnSpPr>
          <p:nvPr/>
        </p:nvCxnSpPr>
        <p:spPr>
          <a:xfrm>
            <a:off x="4857750" y="228142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E8C006A6-1C34-4573-895E-4CEE36AAB148}"/>
              </a:ext>
            </a:extLst>
          </p:cNvPr>
          <p:cNvCxnSpPr>
            <a:cxnSpLocks/>
          </p:cNvCxnSpPr>
          <p:nvPr/>
        </p:nvCxnSpPr>
        <p:spPr>
          <a:xfrm>
            <a:off x="4857750" y="3545073"/>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1A12FB3-AE97-4B92-9586-1874826A6AB3}"/>
              </a:ext>
            </a:extLst>
          </p:cNvPr>
          <p:cNvCxnSpPr>
            <a:cxnSpLocks/>
          </p:cNvCxnSpPr>
          <p:nvPr/>
        </p:nvCxnSpPr>
        <p:spPr>
          <a:xfrm>
            <a:off x="4857750" y="479761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7A4736D-E92B-4664-B0DF-F6E745A55A36}"/>
              </a:ext>
            </a:extLst>
          </p:cNvPr>
          <p:cNvCxnSpPr>
            <a:cxnSpLocks/>
            <a:stCxn id="62" idx="0"/>
            <a:endCxn id="41" idx="1"/>
          </p:cNvCxnSpPr>
          <p:nvPr/>
        </p:nvCxnSpPr>
        <p:spPr>
          <a:xfrm flipV="1">
            <a:off x="6109064" y="2306374"/>
            <a:ext cx="215242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BD5E4A6-2367-43E3-86D4-C3B9BE4AA01B}"/>
              </a:ext>
            </a:extLst>
          </p:cNvPr>
          <p:cNvCxnSpPr>
            <a:cxnSpLocks/>
            <a:stCxn id="62" idx="0"/>
            <a:endCxn id="43" idx="1"/>
          </p:cNvCxnSpPr>
          <p:nvPr/>
        </p:nvCxnSpPr>
        <p:spPr>
          <a:xfrm flipV="1">
            <a:off x="6109064" y="3562086"/>
            <a:ext cx="213972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088A57D-EDF6-411E-B9C6-06D0B225E8B1}"/>
              </a:ext>
            </a:extLst>
          </p:cNvPr>
          <p:cNvCxnSpPr>
            <a:cxnSpLocks/>
            <a:stCxn id="62" idx="0"/>
            <a:endCxn id="44" idx="1"/>
          </p:cNvCxnSpPr>
          <p:nvPr/>
        </p:nvCxnSpPr>
        <p:spPr>
          <a:xfrm flipV="1">
            <a:off x="6109064" y="4817796"/>
            <a:ext cx="215242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9D83508-B0A2-477D-84FB-D3316FA22F76}"/>
              </a:ext>
            </a:extLst>
          </p:cNvPr>
          <p:cNvCxnSpPr>
            <a:cxnSpLocks/>
            <a:stCxn id="63" idx="0"/>
            <a:endCxn id="41" idx="1"/>
          </p:cNvCxnSpPr>
          <p:nvPr/>
        </p:nvCxnSpPr>
        <p:spPr>
          <a:xfrm flipV="1">
            <a:off x="7460706" y="2306374"/>
            <a:ext cx="80078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CDDDDD2E-74AD-4553-B6E6-E9E8F4C3C7BB}"/>
              </a:ext>
            </a:extLst>
          </p:cNvPr>
          <p:cNvCxnSpPr>
            <a:cxnSpLocks/>
            <a:stCxn id="63" idx="0"/>
            <a:endCxn id="43" idx="1"/>
          </p:cNvCxnSpPr>
          <p:nvPr/>
        </p:nvCxnSpPr>
        <p:spPr>
          <a:xfrm flipV="1">
            <a:off x="7460706" y="3562086"/>
            <a:ext cx="78808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60907606-F6A2-457F-B964-FEEE7D5462DF}"/>
              </a:ext>
            </a:extLst>
          </p:cNvPr>
          <p:cNvCxnSpPr>
            <a:cxnSpLocks/>
            <a:stCxn id="63" idx="0"/>
            <a:endCxn id="44" idx="1"/>
          </p:cNvCxnSpPr>
          <p:nvPr/>
        </p:nvCxnSpPr>
        <p:spPr>
          <a:xfrm flipV="1">
            <a:off x="7460706" y="4817796"/>
            <a:ext cx="80078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箭號: 彎曲 76">
            <a:extLst>
              <a:ext uri="{FF2B5EF4-FFF2-40B4-BE49-F238E27FC236}">
                <a16:creationId xmlns:a16="http://schemas.microsoft.com/office/drawing/2014/main" id="{A1207C65-BEF1-4877-BEC2-25FBCD0650D7}"/>
              </a:ext>
            </a:extLst>
          </p:cNvPr>
          <p:cNvSpPr/>
          <p:nvPr/>
        </p:nvSpPr>
        <p:spPr>
          <a:xfrm flipV="1">
            <a:off x="4553721" y="5462510"/>
            <a:ext cx="1326742" cy="842923"/>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71155832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2" grpId="0" animBg="1"/>
      <p:bldP spid="34" grpId="0" animBg="1"/>
      <p:bldP spid="36" grpId="0" animBg="1"/>
      <p:bldP spid="37" grpId="0" animBg="1"/>
      <p:bldP spid="39" grpId="0" animBg="1"/>
      <p:bldP spid="40" grpId="0" animBg="1"/>
      <p:bldP spid="41" grpId="0" animBg="1"/>
      <p:bldP spid="43"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EA7AA007-2D4F-46F7-9178-673A143BF94D}"/>
              </a:ext>
            </a:extLst>
          </p:cNvPr>
          <p:cNvSpPr/>
          <p:nvPr/>
        </p:nvSpPr>
        <p:spPr>
          <a:xfrm>
            <a:off x="4396082" y="1688963"/>
            <a:ext cx="546780" cy="3712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cxnSp>
        <p:nvCxnSpPr>
          <p:cNvPr id="23" name="直線單箭頭接點 22">
            <a:extLst>
              <a:ext uri="{FF2B5EF4-FFF2-40B4-BE49-F238E27FC236}">
                <a16:creationId xmlns:a16="http://schemas.microsoft.com/office/drawing/2014/main" id="{BCC9801D-522E-4F87-A8E0-9E29A5341C02}"/>
              </a:ext>
            </a:extLst>
          </p:cNvPr>
          <p:cNvCxnSpPr/>
          <p:nvPr/>
        </p:nvCxnSpPr>
        <p:spPr>
          <a:xfrm>
            <a:off x="4051300" y="22891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13999CBE-6CD5-4A62-A94F-E3DB39988AD5}"/>
              </a:ext>
            </a:extLst>
          </p:cNvPr>
          <p:cNvCxnSpPr/>
          <p:nvPr/>
        </p:nvCxnSpPr>
        <p:spPr>
          <a:xfrm>
            <a:off x="4051300" y="35718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7885A16A-D1F7-42C8-BD42-65B0D57F092E}"/>
              </a:ext>
            </a:extLst>
          </p:cNvPr>
          <p:cNvCxnSpPr/>
          <p:nvPr/>
        </p:nvCxnSpPr>
        <p:spPr>
          <a:xfrm>
            <a:off x="4038600" y="4803780"/>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90627A-A6EC-40FA-8F9D-A0EB48DC48E6}"/>
                  </a:ext>
                </a:extLst>
              </p:cNvPr>
              <p:cNvSpPr/>
              <p:nvPr/>
            </p:nvSpPr>
            <p:spPr>
              <a:xfrm>
                <a:off x="2292350" y="1841502"/>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 name="矩形 3">
                <a:extLst>
                  <a:ext uri="{FF2B5EF4-FFF2-40B4-BE49-F238E27FC236}">
                    <a16:creationId xmlns:a16="http://schemas.microsoft.com/office/drawing/2014/main" id="{F590627A-A6EC-40FA-8F9D-A0EB48DC48E6}"/>
                  </a:ext>
                </a:extLst>
              </p:cNvPr>
              <p:cNvSpPr>
                <a:spLocks noRot="1" noChangeAspect="1" noMove="1" noResize="1" noEditPoints="1" noAdjustHandles="1" noChangeArrowheads="1" noChangeShapeType="1" noTextEdit="1"/>
              </p:cNvSpPr>
              <p:nvPr/>
            </p:nvSpPr>
            <p:spPr>
              <a:xfrm>
                <a:off x="2292350" y="1841502"/>
                <a:ext cx="361950" cy="901700"/>
              </a:xfrm>
              <a:prstGeom prst="rect">
                <a:avLst/>
              </a:prstGeom>
              <a:blipFill>
                <a:blip r:embed="rId3"/>
                <a:stretch>
                  <a:fillRect l="-1904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F1FADBD-C262-446E-809E-D526261D1F0A}"/>
                  </a:ext>
                </a:extLst>
              </p:cNvPr>
              <p:cNvSpPr/>
              <p:nvPr/>
            </p:nvSpPr>
            <p:spPr>
              <a:xfrm>
                <a:off x="2279650" y="3097213"/>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5" name="矩形 4">
                <a:extLst>
                  <a:ext uri="{FF2B5EF4-FFF2-40B4-BE49-F238E27FC236}">
                    <a16:creationId xmlns:a16="http://schemas.microsoft.com/office/drawing/2014/main" id="{CF1FADBD-C262-446E-809E-D526261D1F0A}"/>
                  </a:ext>
                </a:extLst>
              </p:cNvPr>
              <p:cNvSpPr>
                <a:spLocks noRot="1" noChangeAspect="1" noMove="1" noResize="1" noEditPoints="1" noAdjustHandles="1" noChangeArrowheads="1" noChangeShapeType="1" noTextEdit="1"/>
              </p:cNvSpPr>
              <p:nvPr/>
            </p:nvSpPr>
            <p:spPr>
              <a:xfrm>
                <a:off x="2279650" y="3097213"/>
                <a:ext cx="361950" cy="901700"/>
              </a:xfrm>
              <a:prstGeom prst="rect">
                <a:avLst/>
              </a:prstGeom>
              <a:blipFill>
                <a:blip r:embed="rId4"/>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B5B5492-5B04-4340-A9EE-B3B83FEFF96A}"/>
                  </a:ext>
                </a:extLst>
              </p:cNvPr>
              <p:cNvSpPr/>
              <p:nvPr/>
            </p:nvSpPr>
            <p:spPr>
              <a:xfrm>
                <a:off x="2292350" y="4352924"/>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6" name="矩形 5">
                <a:extLst>
                  <a:ext uri="{FF2B5EF4-FFF2-40B4-BE49-F238E27FC236}">
                    <a16:creationId xmlns:a16="http://schemas.microsoft.com/office/drawing/2014/main" id="{1B5B5492-5B04-4340-A9EE-B3B83FEFF96A}"/>
                  </a:ext>
                </a:extLst>
              </p:cNvPr>
              <p:cNvSpPr>
                <a:spLocks noRot="1" noChangeAspect="1" noMove="1" noResize="1" noEditPoints="1" noAdjustHandles="1" noChangeArrowheads="1" noChangeShapeType="1" noTextEdit="1"/>
              </p:cNvSpPr>
              <p:nvPr/>
            </p:nvSpPr>
            <p:spPr>
              <a:xfrm>
                <a:off x="2292350" y="4352924"/>
                <a:ext cx="361950" cy="901700"/>
              </a:xfrm>
              <a:prstGeom prst="rect">
                <a:avLst/>
              </a:prstGeom>
              <a:blipFill>
                <a:blip r:embed="rId5"/>
                <a:stretch>
                  <a:fillRect l="-206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B5880E48-CFF2-4886-A346-117037B426A5}"/>
                  </a:ext>
                </a:extLst>
              </p:cNvPr>
              <p:cNvSpPr/>
              <p:nvPr/>
            </p:nvSpPr>
            <p:spPr>
              <a:xfrm>
                <a:off x="2908300" y="1841502"/>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 name="矩形 6">
                <a:extLst>
                  <a:ext uri="{FF2B5EF4-FFF2-40B4-BE49-F238E27FC236}">
                    <a16:creationId xmlns:a16="http://schemas.microsoft.com/office/drawing/2014/main" id="{B5880E48-CFF2-4886-A346-117037B426A5}"/>
                  </a:ext>
                </a:extLst>
              </p:cNvPr>
              <p:cNvSpPr>
                <a:spLocks noRot="1" noChangeAspect="1" noMove="1" noResize="1" noEditPoints="1" noAdjustHandles="1" noChangeArrowheads="1" noChangeShapeType="1" noTextEdit="1"/>
              </p:cNvSpPr>
              <p:nvPr/>
            </p:nvSpPr>
            <p:spPr>
              <a:xfrm>
                <a:off x="2908300" y="1841502"/>
                <a:ext cx="1308100" cy="901700"/>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9BF45DF-A9B5-40B2-9154-CF6BC9D548C2}"/>
                  </a:ext>
                </a:extLst>
              </p:cNvPr>
              <p:cNvSpPr/>
              <p:nvPr/>
            </p:nvSpPr>
            <p:spPr>
              <a:xfrm>
                <a:off x="2908300" y="3097213"/>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8" name="矩形 7">
                <a:extLst>
                  <a:ext uri="{FF2B5EF4-FFF2-40B4-BE49-F238E27FC236}">
                    <a16:creationId xmlns:a16="http://schemas.microsoft.com/office/drawing/2014/main" id="{59BF45DF-A9B5-40B2-9154-CF6BC9D548C2}"/>
                  </a:ext>
                </a:extLst>
              </p:cNvPr>
              <p:cNvSpPr>
                <a:spLocks noRot="1" noChangeAspect="1" noMove="1" noResize="1" noEditPoints="1" noAdjustHandles="1" noChangeArrowheads="1" noChangeShapeType="1" noTextEdit="1"/>
              </p:cNvSpPr>
              <p:nvPr/>
            </p:nvSpPr>
            <p:spPr>
              <a:xfrm>
                <a:off x="2908300" y="3097213"/>
                <a:ext cx="1308100" cy="901700"/>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B9C516D-D2F6-4FBE-B5C1-E3C416927E0B}"/>
                  </a:ext>
                </a:extLst>
              </p:cNvPr>
              <p:cNvSpPr/>
              <p:nvPr/>
            </p:nvSpPr>
            <p:spPr>
              <a:xfrm>
                <a:off x="2908300" y="4352924"/>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9" name="矩形 8">
                <a:extLst>
                  <a:ext uri="{FF2B5EF4-FFF2-40B4-BE49-F238E27FC236}">
                    <a16:creationId xmlns:a16="http://schemas.microsoft.com/office/drawing/2014/main" id="{FB9C516D-D2F6-4FBE-B5C1-E3C416927E0B}"/>
                  </a:ext>
                </a:extLst>
              </p:cNvPr>
              <p:cNvSpPr>
                <a:spLocks noRot="1" noChangeAspect="1" noMove="1" noResize="1" noEditPoints="1" noAdjustHandles="1" noChangeArrowheads="1" noChangeShapeType="1" noTextEdit="1"/>
              </p:cNvSpPr>
              <p:nvPr/>
            </p:nvSpPr>
            <p:spPr>
              <a:xfrm>
                <a:off x="2908300" y="4352924"/>
                <a:ext cx="1308100" cy="901700"/>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3E981C1-7A8E-4393-8634-9E389C41ECF6}"/>
                  </a:ext>
                </a:extLst>
              </p:cNvPr>
              <p:cNvSpPr/>
              <p:nvPr/>
            </p:nvSpPr>
            <p:spPr>
              <a:xfrm>
                <a:off x="4495800" y="184150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 name="矩形 9">
                <a:extLst>
                  <a:ext uri="{FF2B5EF4-FFF2-40B4-BE49-F238E27FC236}">
                    <a16:creationId xmlns:a16="http://schemas.microsoft.com/office/drawing/2014/main" id="{33E981C1-7A8E-4393-8634-9E389C41ECF6}"/>
                  </a:ext>
                </a:extLst>
              </p:cNvPr>
              <p:cNvSpPr>
                <a:spLocks noRot="1" noChangeAspect="1" noMove="1" noResize="1" noEditPoints="1" noAdjustHandles="1" noChangeArrowheads="1" noChangeShapeType="1" noTextEdit="1"/>
              </p:cNvSpPr>
              <p:nvPr/>
            </p:nvSpPr>
            <p:spPr>
              <a:xfrm>
                <a:off x="4495800" y="1841502"/>
                <a:ext cx="361950" cy="901700"/>
              </a:xfrm>
              <a:prstGeom prst="rect">
                <a:avLst/>
              </a:prstGeom>
              <a:blipFill>
                <a:blip r:embed="rId9"/>
                <a:stretch>
                  <a:fillRect l="-1746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D5A2E72-1F7A-4284-ACF2-72EBAF8B1A28}"/>
                  </a:ext>
                </a:extLst>
              </p:cNvPr>
              <p:cNvSpPr/>
              <p:nvPr/>
            </p:nvSpPr>
            <p:spPr>
              <a:xfrm>
                <a:off x="4483100" y="309721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1" name="矩形 10">
                <a:extLst>
                  <a:ext uri="{FF2B5EF4-FFF2-40B4-BE49-F238E27FC236}">
                    <a16:creationId xmlns:a16="http://schemas.microsoft.com/office/drawing/2014/main" id="{7D5A2E72-1F7A-4284-ACF2-72EBAF8B1A28}"/>
                  </a:ext>
                </a:extLst>
              </p:cNvPr>
              <p:cNvSpPr>
                <a:spLocks noRot="1" noChangeAspect="1" noMove="1" noResize="1" noEditPoints="1" noAdjustHandles="1" noChangeArrowheads="1" noChangeShapeType="1" noTextEdit="1"/>
              </p:cNvSpPr>
              <p:nvPr/>
            </p:nvSpPr>
            <p:spPr>
              <a:xfrm>
                <a:off x="4483100" y="3097213"/>
                <a:ext cx="361950" cy="901700"/>
              </a:xfrm>
              <a:prstGeom prst="rect">
                <a:avLst/>
              </a:prstGeom>
              <a:blipFill>
                <a:blip r:embed="rId10"/>
                <a:stretch>
                  <a:fillRect l="-1718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62DC66E-889D-4069-B1BD-227A3F440A74}"/>
                  </a:ext>
                </a:extLst>
              </p:cNvPr>
              <p:cNvSpPr/>
              <p:nvPr/>
            </p:nvSpPr>
            <p:spPr>
              <a:xfrm>
                <a:off x="4495800"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 name="矩形 11">
                <a:extLst>
                  <a:ext uri="{FF2B5EF4-FFF2-40B4-BE49-F238E27FC236}">
                    <a16:creationId xmlns:a16="http://schemas.microsoft.com/office/drawing/2014/main" id="{E62DC66E-889D-4069-B1BD-227A3F440A74}"/>
                  </a:ext>
                </a:extLst>
              </p:cNvPr>
              <p:cNvSpPr>
                <a:spLocks noRot="1" noChangeAspect="1" noMove="1" noResize="1" noEditPoints="1" noAdjustHandles="1" noChangeArrowheads="1" noChangeShapeType="1" noTextEdit="1"/>
              </p:cNvSpPr>
              <p:nvPr/>
            </p:nvSpPr>
            <p:spPr>
              <a:xfrm>
                <a:off x="4495800" y="4352924"/>
                <a:ext cx="361950" cy="901700"/>
              </a:xfrm>
              <a:prstGeom prst="rect">
                <a:avLst/>
              </a:prstGeom>
              <a:blipFill>
                <a:blip r:embed="rId11"/>
                <a:stretch>
                  <a:fillRect l="-19048"/>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0B5691A-E01D-45B0-A994-85DEA5DC55D9}"/>
              </a:ext>
            </a:extLst>
          </p:cNvPr>
          <p:cNvCxnSpPr/>
          <p:nvPr/>
        </p:nvCxnSpPr>
        <p:spPr>
          <a:xfrm>
            <a:off x="2476500" y="22733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819FD5F-1B10-41A3-A1DD-C86EF09C5C94}"/>
              </a:ext>
            </a:extLst>
          </p:cNvPr>
          <p:cNvCxnSpPr/>
          <p:nvPr/>
        </p:nvCxnSpPr>
        <p:spPr>
          <a:xfrm>
            <a:off x="2476500" y="355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3808DA06-172D-4181-8E16-E63D4C22FE84}"/>
              </a:ext>
            </a:extLst>
          </p:cNvPr>
          <p:cNvCxnSpPr/>
          <p:nvPr/>
        </p:nvCxnSpPr>
        <p:spPr>
          <a:xfrm>
            <a:off x="2463800" y="4826002"/>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5C0FDC5-555B-4DCB-A467-30F2AD50B1E8}"/>
                  </a:ext>
                </a:extLst>
              </p:cNvPr>
              <p:cNvSpPr/>
              <p:nvPr/>
            </p:nvSpPr>
            <p:spPr>
              <a:xfrm>
                <a:off x="5931263"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𝜇</m:t>
                      </m:r>
                    </m:oMath>
                  </m:oMathPara>
                </a14:m>
                <a:endParaRPr lang="zh-TW" altLang="en-US" sz="2400" dirty="0"/>
              </a:p>
            </p:txBody>
          </p:sp>
        </mc:Choice>
        <mc:Fallback xmlns="">
          <p:sp>
            <p:nvSpPr>
              <p:cNvPr id="62" name="矩形 61">
                <a:extLst>
                  <a:ext uri="{FF2B5EF4-FFF2-40B4-BE49-F238E27FC236}">
                    <a16:creationId xmlns:a16="http://schemas.microsoft.com/office/drawing/2014/main" id="{45C0FDC5-555B-4DCB-A467-30F2AD50B1E8}"/>
                  </a:ext>
                </a:extLst>
              </p:cNvPr>
              <p:cNvSpPr>
                <a:spLocks noRot="1" noChangeAspect="1" noMove="1" noResize="1" noEditPoints="1" noAdjustHandles="1" noChangeArrowheads="1" noChangeShapeType="1" noTextEdit="1"/>
              </p:cNvSpPr>
              <p:nvPr/>
            </p:nvSpPr>
            <p:spPr>
              <a:xfrm>
                <a:off x="5931263" y="5575296"/>
                <a:ext cx="355600" cy="917578"/>
              </a:xfrm>
              <a:prstGeom prst="rect">
                <a:avLst/>
              </a:prstGeom>
              <a:blipFill>
                <a:blip r:embed="rId12"/>
                <a:stretch>
                  <a:fillRect l="-96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09C73E6-203D-409A-9A73-C5BC4CD46D18}"/>
                  </a:ext>
                </a:extLst>
              </p:cNvPr>
              <p:cNvSpPr/>
              <p:nvPr/>
            </p:nvSpPr>
            <p:spPr>
              <a:xfrm>
                <a:off x="7282906"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oMath>
                  </m:oMathPara>
                </a14:m>
                <a:endParaRPr lang="zh-TW" altLang="en-US" sz="2400" dirty="0"/>
              </a:p>
            </p:txBody>
          </p:sp>
        </mc:Choice>
        <mc:Fallback xmlns="">
          <p:sp>
            <p:nvSpPr>
              <p:cNvPr id="63" name="矩形 62">
                <a:extLst>
                  <a:ext uri="{FF2B5EF4-FFF2-40B4-BE49-F238E27FC236}">
                    <a16:creationId xmlns:a16="http://schemas.microsoft.com/office/drawing/2014/main" id="{009C73E6-203D-409A-9A73-C5BC4CD46D18}"/>
                  </a:ext>
                </a:extLst>
              </p:cNvPr>
              <p:cNvSpPr>
                <a:spLocks noRot="1" noChangeAspect="1" noMove="1" noResize="1" noEditPoints="1" noAdjustHandles="1" noChangeArrowheads="1" noChangeShapeType="1" noTextEdit="1"/>
              </p:cNvSpPr>
              <p:nvPr/>
            </p:nvSpPr>
            <p:spPr>
              <a:xfrm>
                <a:off x="7282906" y="5575296"/>
                <a:ext cx="355600" cy="917578"/>
              </a:xfrm>
              <a:prstGeom prst="rect">
                <a:avLst/>
              </a:prstGeom>
              <a:blipFill>
                <a:blip r:embed="rId13"/>
                <a:stretch>
                  <a:fillRect l="-3226"/>
                </a:stretch>
              </a:blipFill>
            </p:spPr>
            <p:txBody>
              <a:bodyPr/>
              <a:lstStyle/>
              <a:p>
                <a:r>
                  <a:rPr lang="en-SG">
                    <a:noFill/>
                  </a:rPr>
                  <a:t> </a:t>
                </a:r>
              </a:p>
            </p:txBody>
          </p:sp>
        </mc:Fallback>
      </mc:AlternateContent>
      <p:cxnSp>
        <p:nvCxnSpPr>
          <p:cNvPr id="68" name="直線單箭頭接點 67">
            <a:extLst>
              <a:ext uri="{FF2B5EF4-FFF2-40B4-BE49-F238E27FC236}">
                <a16:creationId xmlns:a16="http://schemas.microsoft.com/office/drawing/2014/main" id="{BE693145-D009-4402-AA39-F7C658868EB7}"/>
              </a:ext>
            </a:extLst>
          </p:cNvPr>
          <p:cNvCxnSpPr>
            <a:cxnSpLocks/>
          </p:cNvCxnSpPr>
          <p:nvPr/>
        </p:nvCxnSpPr>
        <p:spPr>
          <a:xfrm flipV="1">
            <a:off x="6298384" y="6048599"/>
            <a:ext cx="9845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81F3542-A782-48B3-ACC8-A4FA7630119C}"/>
                  </a:ext>
                </a:extLst>
              </p:cNvPr>
              <p:cNvSpPr txBox="1"/>
              <p:nvPr/>
            </p:nvSpPr>
            <p:spPr>
              <a:xfrm>
                <a:off x="7268641" y="1178230"/>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𝛾</m:t>
                      </m:r>
                      <m:r>
                        <a:rPr lang="zh-TW" altLang="en-US" sz="2800" i="1">
                          <a:latin typeface="Cambria Math" panose="02040503050406030204" pitchFamily="18" charset="0"/>
                        </a:rPr>
                        <m:t>⨀</m:t>
                      </m:r>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71" name="文字方塊 70">
                <a:extLst>
                  <a:ext uri="{FF2B5EF4-FFF2-40B4-BE49-F238E27FC236}">
                    <a16:creationId xmlns:a16="http://schemas.microsoft.com/office/drawing/2014/main" id="{781F3542-A782-48B3-ACC8-A4FA7630119C}"/>
                  </a:ext>
                </a:extLst>
              </p:cNvPr>
              <p:cNvSpPr txBox="1">
                <a:spLocks noRot="1" noChangeAspect="1" noMove="1" noResize="1" noEditPoints="1" noAdjustHandles="1" noChangeArrowheads="1" noChangeShapeType="1" noTextEdit="1"/>
              </p:cNvSpPr>
              <p:nvPr/>
            </p:nvSpPr>
            <p:spPr>
              <a:xfrm>
                <a:off x="7268641" y="1178230"/>
                <a:ext cx="2893660" cy="44480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018E3D54-E9E1-456A-99A0-8C6090798F36}"/>
                  </a:ext>
                </a:extLst>
              </p:cNvPr>
              <p:cNvSpPr txBox="1"/>
              <p:nvPr/>
            </p:nvSpPr>
            <p:spPr>
              <a:xfrm>
                <a:off x="2113644" y="5739630"/>
                <a:ext cx="2153557" cy="842923"/>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zh-TW" altLang="en-US" sz="2400" dirty="0"/>
                  <a:t> </a:t>
                </a:r>
                <a:r>
                  <a:rPr lang="en-US" altLang="zh-TW" sz="2400" dirty="0"/>
                  <a:t>and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depends on </a:t>
                </a:r>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oMath>
                </a14:m>
                <a:endParaRPr lang="zh-TW" altLang="en-US" sz="2400" dirty="0"/>
              </a:p>
            </p:txBody>
          </p:sp>
        </mc:Choice>
        <mc:Fallback xmlns="">
          <p:sp>
            <p:nvSpPr>
              <p:cNvPr id="72" name="文字方塊 71">
                <a:extLst>
                  <a:ext uri="{FF2B5EF4-FFF2-40B4-BE49-F238E27FC236}">
                    <a16:creationId xmlns:a16="http://schemas.microsoft.com/office/drawing/2014/main" id="{018E3D54-E9E1-456A-99A0-8C6090798F36}"/>
                  </a:ext>
                </a:extLst>
              </p:cNvPr>
              <p:cNvSpPr txBox="1">
                <a:spLocks noRot="1" noChangeAspect="1" noMove="1" noResize="1" noEditPoints="1" noAdjustHandles="1" noChangeArrowheads="1" noChangeShapeType="1" noTextEdit="1"/>
              </p:cNvSpPr>
              <p:nvPr/>
            </p:nvSpPr>
            <p:spPr>
              <a:xfrm>
                <a:off x="2113644" y="5739630"/>
                <a:ext cx="2153557" cy="842923"/>
              </a:xfrm>
              <a:prstGeom prst="rect">
                <a:avLst/>
              </a:prstGeom>
              <a:blipFill>
                <a:blip r:embed="rId15"/>
                <a:stretch>
                  <a:fillRect l="-4533" t="-5797" b="-15942"/>
                </a:stretch>
              </a:blipFill>
            </p:spPr>
            <p:txBody>
              <a:bodyPr/>
              <a:lstStyle/>
              <a:p>
                <a:r>
                  <a:rPr lang="en-SG">
                    <a:noFill/>
                  </a:rPr>
                  <a:t> </a:t>
                </a:r>
              </a:p>
            </p:txBody>
          </p:sp>
        </mc:Fallback>
      </mc:AlternateContent>
      <p:cxnSp>
        <p:nvCxnSpPr>
          <p:cNvPr id="31" name="直線單箭頭接點 30">
            <a:extLst>
              <a:ext uri="{FF2B5EF4-FFF2-40B4-BE49-F238E27FC236}">
                <a16:creationId xmlns:a16="http://schemas.microsoft.com/office/drawing/2014/main" id="{F2460236-A8E3-4C27-A99A-F4CCB83573CA}"/>
              </a:ext>
            </a:extLst>
          </p:cNvPr>
          <p:cNvCxnSpPr>
            <a:cxnSpLocks/>
            <a:stCxn id="44" idx="3"/>
          </p:cNvCxnSpPr>
          <p:nvPr/>
        </p:nvCxnSpPr>
        <p:spPr>
          <a:xfrm flipV="1">
            <a:off x="8623436" y="480060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3DCB729F-4A67-42B0-8C97-81DF247A1301}"/>
                  </a:ext>
                </a:extLst>
              </p:cNvPr>
              <p:cNvSpPr/>
              <p:nvPr/>
            </p:nvSpPr>
            <p:spPr>
              <a:xfrm>
                <a:off x="10232934" y="43529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32" name="矩形 31">
                <a:extLst>
                  <a:ext uri="{FF2B5EF4-FFF2-40B4-BE49-F238E27FC236}">
                    <a16:creationId xmlns:a16="http://schemas.microsoft.com/office/drawing/2014/main" id="{3DCB729F-4A67-42B0-8C97-81DF247A1301}"/>
                  </a:ext>
                </a:extLst>
              </p:cNvPr>
              <p:cNvSpPr>
                <a:spLocks noRot="1" noChangeAspect="1" noMove="1" noResize="1" noEditPoints="1" noAdjustHandles="1" noChangeArrowheads="1" noChangeShapeType="1" noTextEdit="1"/>
              </p:cNvSpPr>
              <p:nvPr/>
            </p:nvSpPr>
            <p:spPr>
              <a:xfrm>
                <a:off x="10232934" y="4352924"/>
                <a:ext cx="361950" cy="901700"/>
              </a:xfrm>
              <a:prstGeom prst="rect">
                <a:avLst/>
              </a:prstGeom>
              <a:blipFill>
                <a:blip r:embed="rId16"/>
                <a:stretch>
                  <a:fillRect l="-19048" r="-1269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874FF75-6302-41B5-B140-DB05BF16A050}"/>
                  </a:ext>
                </a:extLst>
              </p:cNvPr>
              <p:cNvSpPr/>
              <p:nvPr/>
            </p:nvSpPr>
            <p:spPr>
              <a:xfrm>
                <a:off x="10232934" y="310038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34" name="矩形 33">
                <a:extLst>
                  <a:ext uri="{FF2B5EF4-FFF2-40B4-BE49-F238E27FC236}">
                    <a16:creationId xmlns:a16="http://schemas.microsoft.com/office/drawing/2014/main" id="{2874FF75-6302-41B5-B140-DB05BF16A050}"/>
                  </a:ext>
                </a:extLst>
              </p:cNvPr>
              <p:cNvSpPr>
                <a:spLocks noRot="1" noChangeAspect="1" noMove="1" noResize="1" noEditPoints="1" noAdjustHandles="1" noChangeArrowheads="1" noChangeShapeType="1" noTextEdit="1"/>
              </p:cNvSpPr>
              <p:nvPr/>
            </p:nvSpPr>
            <p:spPr>
              <a:xfrm>
                <a:off x="10232934" y="3100385"/>
                <a:ext cx="361950" cy="901700"/>
              </a:xfrm>
              <a:prstGeom prst="rect">
                <a:avLst/>
              </a:prstGeom>
              <a:blipFill>
                <a:blip r:embed="rId17"/>
                <a:stretch>
                  <a:fillRect l="-19048" r="-1269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DAC14052-2003-49C2-A087-FE77796B9F1B}"/>
                  </a:ext>
                </a:extLst>
              </p:cNvPr>
              <p:cNvSpPr/>
              <p:nvPr/>
            </p:nvSpPr>
            <p:spPr>
              <a:xfrm>
                <a:off x="10235474" y="1833563"/>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36" name="矩形 35">
                <a:extLst>
                  <a:ext uri="{FF2B5EF4-FFF2-40B4-BE49-F238E27FC236}">
                    <a16:creationId xmlns:a16="http://schemas.microsoft.com/office/drawing/2014/main" id="{DAC14052-2003-49C2-A087-FE77796B9F1B}"/>
                  </a:ext>
                </a:extLst>
              </p:cNvPr>
              <p:cNvSpPr>
                <a:spLocks noRot="1" noChangeAspect="1" noMove="1" noResize="1" noEditPoints="1" noAdjustHandles="1" noChangeArrowheads="1" noChangeShapeType="1" noTextEdit="1"/>
              </p:cNvSpPr>
              <p:nvPr/>
            </p:nvSpPr>
            <p:spPr>
              <a:xfrm>
                <a:off x="10235474" y="1833563"/>
                <a:ext cx="361950" cy="901700"/>
              </a:xfrm>
              <a:prstGeom prst="rect">
                <a:avLst/>
              </a:prstGeom>
              <a:blipFill>
                <a:blip r:embed="rId18"/>
                <a:stretch>
                  <a:fillRect l="-17460" r="-1428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3EB93B72-516D-408C-91F5-D8C7BCFB005D}"/>
                  </a:ext>
                </a:extLst>
              </p:cNvPr>
              <p:cNvSpPr/>
              <p:nvPr/>
            </p:nvSpPr>
            <p:spPr>
              <a:xfrm>
                <a:off x="8261486" y="1855524"/>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41" name="矩形 40">
                <a:extLst>
                  <a:ext uri="{FF2B5EF4-FFF2-40B4-BE49-F238E27FC236}">
                    <a16:creationId xmlns:a16="http://schemas.microsoft.com/office/drawing/2014/main" id="{3EB93B72-516D-408C-91F5-D8C7BCFB005D}"/>
                  </a:ext>
                </a:extLst>
              </p:cNvPr>
              <p:cNvSpPr>
                <a:spLocks noRot="1" noChangeAspect="1" noMove="1" noResize="1" noEditPoints="1" noAdjustHandles="1" noChangeArrowheads="1" noChangeShapeType="1" noTextEdit="1"/>
              </p:cNvSpPr>
              <p:nvPr/>
            </p:nvSpPr>
            <p:spPr>
              <a:xfrm>
                <a:off x="8261486" y="1855524"/>
                <a:ext cx="361950" cy="901700"/>
              </a:xfrm>
              <a:prstGeom prst="rect">
                <a:avLst/>
              </a:prstGeom>
              <a:blipFill>
                <a:blip r:embed="rId19"/>
                <a:stretch>
                  <a:fillRect l="-17188" r="-312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CC567CF-A32A-4B57-BB42-F0D0432DAEB7}"/>
                  </a:ext>
                </a:extLst>
              </p:cNvPr>
              <p:cNvSpPr/>
              <p:nvPr/>
            </p:nvSpPr>
            <p:spPr>
              <a:xfrm>
                <a:off x="8248786" y="3111235"/>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43" name="矩形 42">
                <a:extLst>
                  <a:ext uri="{FF2B5EF4-FFF2-40B4-BE49-F238E27FC236}">
                    <a16:creationId xmlns:a16="http://schemas.microsoft.com/office/drawing/2014/main" id="{DCC567CF-A32A-4B57-BB42-F0D0432DAEB7}"/>
                  </a:ext>
                </a:extLst>
              </p:cNvPr>
              <p:cNvSpPr>
                <a:spLocks noRot="1" noChangeAspect="1" noMove="1" noResize="1" noEditPoints="1" noAdjustHandles="1" noChangeArrowheads="1" noChangeShapeType="1" noTextEdit="1"/>
              </p:cNvSpPr>
              <p:nvPr/>
            </p:nvSpPr>
            <p:spPr>
              <a:xfrm>
                <a:off x="8248786" y="3111235"/>
                <a:ext cx="361950" cy="901700"/>
              </a:xfrm>
              <a:prstGeom prst="rect">
                <a:avLst/>
              </a:prstGeom>
              <a:blipFill>
                <a:blip r:embed="rId20"/>
                <a:stretch>
                  <a:fillRect l="-17188" r="-312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044C1CBF-634C-49D8-B989-15AB9F0C8C80}"/>
                  </a:ext>
                </a:extLst>
              </p:cNvPr>
              <p:cNvSpPr/>
              <p:nvPr/>
            </p:nvSpPr>
            <p:spPr>
              <a:xfrm>
                <a:off x="8261486" y="4366946"/>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44" name="矩形 43">
                <a:extLst>
                  <a:ext uri="{FF2B5EF4-FFF2-40B4-BE49-F238E27FC236}">
                    <a16:creationId xmlns:a16="http://schemas.microsoft.com/office/drawing/2014/main" id="{044C1CBF-634C-49D8-B989-15AB9F0C8C80}"/>
                  </a:ext>
                </a:extLst>
              </p:cNvPr>
              <p:cNvSpPr>
                <a:spLocks noRot="1" noChangeAspect="1" noMove="1" noResize="1" noEditPoints="1" noAdjustHandles="1" noChangeArrowheads="1" noChangeShapeType="1" noTextEdit="1"/>
              </p:cNvSpPr>
              <p:nvPr/>
            </p:nvSpPr>
            <p:spPr>
              <a:xfrm>
                <a:off x="8261486" y="4366946"/>
                <a:ext cx="361950" cy="901700"/>
              </a:xfrm>
              <a:prstGeom prst="rect">
                <a:avLst/>
              </a:prstGeom>
              <a:blipFill>
                <a:blip r:embed="rId21"/>
                <a:stretch>
                  <a:fillRect l="-17188" r="-3125"/>
                </a:stretch>
              </a:blipFill>
            </p:spPr>
            <p:txBody>
              <a:bodyPr/>
              <a:lstStyle/>
              <a:p>
                <a:r>
                  <a:rPr lang="en-SG">
                    <a:noFill/>
                  </a:rPr>
                  <a:t> </a:t>
                </a:r>
              </a:p>
            </p:txBody>
          </p:sp>
        </mc:Fallback>
      </mc:AlternateContent>
      <p:cxnSp>
        <p:nvCxnSpPr>
          <p:cNvPr id="50" name="直線單箭頭接點 49">
            <a:extLst>
              <a:ext uri="{FF2B5EF4-FFF2-40B4-BE49-F238E27FC236}">
                <a16:creationId xmlns:a16="http://schemas.microsoft.com/office/drawing/2014/main" id="{42B692D4-C828-4AE6-B22D-4BE9145F59C7}"/>
              </a:ext>
            </a:extLst>
          </p:cNvPr>
          <p:cNvCxnSpPr>
            <a:cxnSpLocks/>
            <a:endCxn id="41" idx="1"/>
          </p:cNvCxnSpPr>
          <p:nvPr/>
        </p:nvCxnSpPr>
        <p:spPr>
          <a:xfrm>
            <a:off x="4857750" y="228142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E8C006A6-1C34-4573-895E-4CEE36AAB148}"/>
              </a:ext>
            </a:extLst>
          </p:cNvPr>
          <p:cNvCxnSpPr>
            <a:cxnSpLocks/>
          </p:cNvCxnSpPr>
          <p:nvPr/>
        </p:nvCxnSpPr>
        <p:spPr>
          <a:xfrm>
            <a:off x="4857750" y="3545073"/>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81A12FB3-AE97-4B92-9586-1874826A6AB3}"/>
              </a:ext>
            </a:extLst>
          </p:cNvPr>
          <p:cNvCxnSpPr>
            <a:cxnSpLocks/>
          </p:cNvCxnSpPr>
          <p:nvPr/>
        </p:nvCxnSpPr>
        <p:spPr>
          <a:xfrm>
            <a:off x="4857750" y="4797612"/>
            <a:ext cx="34037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F7A4736D-E92B-4664-B0DF-F6E745A55A36}"/>
              </a:ext>
            </a:extLst>
          </p:cNvPr>
          <p:cNvCxnSpPr>
            <a:cxnSpLocks/>
            <a:stCxn id="62" idx="0"/>
            <a:endCxn id="41" idx="1"/>
          </p:cNvCxnSpPr>
          <p:nvPr/>
        </p:nvCxnSpPr>
        <p:spPr>
          <a:xfrm flipV="1">
            <a:off x="6109064" y="2306374"/>
            <a:ext cx="215242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4BD5E4A6-2367-43E3-86D4-C3B9BE4AA01B}"/>
              </a:ext>
            </a:extLst>
          </p:cNvPr>
          <p:cNvCxnSpPr>
            <a:cxnSpLocks/>
            <a:stCxn id="62" idx="0"/>
            <a:endCxn id="43" idx="1"/>
          </p:cNvCxnSpPr>
          <p:nvPr/>
        </p:nvCxnSpPr>
        <p:spPr>
          <a:xfrm flipV="1">
            <a:off x="6109064" y="3562086"/>
            <a:ext cx="2139723"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a:extLst>
              <a:ext uri="{FF2B5EF4-FFF2-40B4-BE49-F238E27FC236}">
                <a16:creationId xmlns:a16="http://schemas.microsoft.com/office/drawing/2014/main" id="{7088A57D-EDF6-411E-B9C6-06D0B225E8B1}"/>
              </a:ext>
            </a:extLst>
          </p:cNvPr>
          <p:cNvCxnSpPr>
            <a:cxnSpLocks/>
            <a:stCxn id="62" idx="0"/>
            <a:endCxn id="44" idx="1"/>
          </p:cNvCxnSpPr>
          <p:nvPr/>
        </p:nvCxnSpPr>
        <p:spPr>
          <a:xfrm flipV="1">
            <a:off x="6109064" y="4817796"/>
            <a:ext cx="2152423"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C9D83508-B0A2-477D-84FB-D3316FA22F76}"/>
              </a:ext>
            </a:extLst>
          </p:cNvPr>
          <p:cNvCxnSpPr>
            <a:cxnSpLocks/>
            <a:stCxn id="63" idx="0"/>
            <a:endCxn id="41" idx="1"/>
          </p:cNvCxnSpPr>
          <p:nvPr/>
        </p:nvCxnSpPr>
        <p:spPr>
          <a:xfrm flipV="1">
            <a:off x="7460706" y="2306374"/>
            <a:ext cx="800780"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CDDDDD2E-74AD-4553-B6E6-E9E8F4C3C7BB}"/>
              </a:ext>
            </a:extLst>
          </p:cNvPr>
          <p:cNvCxnSpPr>
            <a:cxnSpLocks/>
            <a:stCxn id="63" idx="0"/>
            <a:endCxn id="43" idx="1"/>
          </p:cNvCxnSpPr>
          <p:nvPr/>
        </p:nvCxnSpPr>
        <p:spPr>
          <a:xfrm flipV="1">
            <a:off x="7460706" y="3562086"/>
            <a:ext cx="788080" cy="2013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60907606-F6A2-457F-B964-FEEE7D5462DF}"/>
              </a:ext>
            </a:extLst>
          </p:cNvPr>
          <p:cNvCxnSpPr>
            <a:cxnSpLocks/>
            <a:stCxn id="63" idx="0"/>
            <a:endCxn id="44" idx="1"/>
          </p:cNvCxnSpPr>
          <p:nvPr/>
        </p:nvCxnSpPr>
        <p:spPr>
          <a:xfrm flipV="1">
            <a:off x="7460706" y="4817796"/>
            <a:ext cx="800780" cy="75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箭號: 彎曲 76">
            <a:extLst>
              <a:ext uri="{FF2B5EF4-FFF2-40B4-BE49-F238E27FC236}">
                <a16:creationId xmlns:a16="http://schemas.microsoft.com/office/drawing/2014/main" id="{A1207C65-BEF1-4877-BEC2-25FBCD0650D7}"/>
              </a:ext>
            </a:extLst>
          </p:cNvPr>
          <p:cNvSpPr/>
          <p:nvPr/>
        </p:nvSpPr>
        <p:spPr>
          <a:xfrm flipV="1">
            <a:off x="4553721" y="5462510"/>
            <a:ext cx="1326742" cy="842923"/>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C89A973A-DBB1-42D1-AB99-487A73AAC690}"/>
                  </a:ext>
                </a:extLst>
              </p:cNvPr>
              <p:cNvSpPr/>
              <p:nvPr/>
            </p:nvSpPr>
            <p:spPr>
              <a:xfrm>
                <a:off x="8610108" y="5575296"/>
                <a:ext cx="355600" cy="9175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𝛽</m:t>
                      </m:r>
                    </m:oMath>
                  </m:oMathPara>
                </a14:m>
                <a:endParaRPr lang="zh-TW" altLang="en-US" sz="2400" dirty="0"/>
              </a:p>
            </p:txBody>
          </p:sp>
        </mc:Choice>
        <mc:Fallback xmlns="">
          <p:sp>
            <p:nvSpPr>
              <p:cNvPr id="51" name="矩形 50">
                <a:extLst>
                  <a:ext uri="{FF2B5EF4-FFF2-40B4-BE49-F238E27FC236}">
                    <a16:creationId xmlns:a16="http://schemas.microsoft.com/office/drawing/2014/main" id="{C89A973A-DBB1-42D1-AB99-487A73AAC690}"/>
                  </a:ext>
                </a:extLst>
              </p:cNvPr>
              <p:cNvSpPr>
                <a:spLocks noRot="1" noChangeAspect="1" noMove="1" noResize="1" noEditPoints="1" noAdjustHandles="1" noChangeArrowheads="1" noChangeShapeType="1" noTextEdit="1"/>
              </p:cNvSpPr>
              <p:nvPr/>
            </p:nvSpPr>
            <p:spPr>
              <a:xfrm>
                <a:off x="8610108" y="5575296"/>
                <a:ext cx="355600" cy="917578"/>
              </a:xfrm>
              <a:prstGeom prst="rect">
                <a:avLst/>
              </a:prstGeom>
              <a:blipFill>
                <a:blip r:embed="rId22"/>
                <a:stretch>
                  <a:fillRect l="-20635" r="-158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D8C7D59-A252-4459-9E82-5CBF82E17F9B}"/>
                  </a:ext>
                </a:extLst>
              </p:cNvPr>
              <p:cNvSpPr/>
              <p:nvPr/>
            </p:nvSpPr>
            <p:spPr>
              <a:xfrm>
                <a:off x="9233088" y="5575296"/>
                <a:ext cx="355600" cy="9175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𝛾</m:t>
                      </m:r>
                    </m:oMath>
                  </m:oMathPara>
                </a14:m>
                <a:endParaRPr lang="zh-TW" altLang="en-US" sz="2400" dirty="0"/>
              </a:p>
            </p:txBody>
          </p:sp>
        </mc:Choice>
        <mc:Fallback xmlns="">
          <p:sp>
            <p:nvSpPr>
              <p:cNvPr id="55" name="矩形 54">
                <a:extLst>
                  <a:ext uri="{FF2B5EF4-FFF2-40B4-BE49-F238E27FC236}">
                    <a16:creationId xmlns:a16="http://schemas.microsoft.com/office/drawing/2014/main" id="{6D8C7D59-A252-4459-9E82-5CBF82E17F9B}"/>
                  </a:ext>
                </a:extLst>
              </p:cNvPr>
              <p:cNvSpPr>
                <a:spLocks noRot="1" noChangeAspect="1" noMove="1" noResize="1" noEditPoints="1" noAdjustHandles="1" noChangeArrowheads="1" noChangeShapeType="1" noTextEdit="1"/>
              </p:cNvSpPr>
              <p:nvPr/>
            </p:nvSpPr>
            <p:spPr>
              <a:xfrm>
                <a:off x="9233088" y="5575296"/>
                <a:ext cx="355600" cy="917578"/>
              </a:xfrm>
              <a:prstGeom prst="rect">
                <a:avLst/>
              </a:prstGeom>
              <a:blipFill>
                <a:blip r:embed="rId23"/>
                <a:stretch>
                  <a:fillRect l="-9677"/>
                </a:stretch>
              </a:blipFill>
            </p:spPr>
            <p:txBody>
              <a:bodyPr/>
              <a:lstStyle/>
              <a:p>
                <a:r>
                  <a:rPr lang="en-SG">
                    <a:noFill/>
                  </a:rPr>
                  <a:t> </a:t>
                </a:r>
              </a:p>
            </p:txBody>
          </p:sp>
        </mc:Fallback>
      </mc:AlternateContent>
      <p:cxnSp>
        <p:nvCxnSpPr>
          <p:cNvPr id="58" name="直線單箭頭接點 57">
            <a:extLst>
              <a:ext uri="{FF2B5EF4-FFF2-40B4-BE49-F238E27FC236}">
                <a16:creationId xmlns:a16="http://schemas.microsoft.com/office/drawing/2014/main" id="{B080ADF8-A8E2-43E2-8CA6-277F916D172C}"/>
              </a:ext>
            </a:extLst>
          </p:cNvPr>
          <p:cNvCxnSpPr>
            <a:cxnSpLocks/>
          </p:cNvCxnSpPr>
          <p:nvPr/>
        </p:nvCxnSpPr>
        <p:spPr>
          <a:xfrm flipV="1">
            <a:off x="8636136" y="3545073"/>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9081E563-B2FB-47E9-953F-40081B7D4F23}"/>
              </a:ext>
            </a:extLst>
          </p:cNvPr>
          <p:cNvCxnSpPr>
            <a:cxnSpLocks/>
          </p:cNvCxnSpPr>
          <p:nvPr/>
        </p:nvCxnSpPr>
        <p:spPr>
          <a:xfrm flipV="1">
            <a:off x="8592923" y="2273302"/>
            <a:ext cx="159679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62457771-EE66-4B7F-AFDB-0A21A52E9ECC}"/>
              </a:ext>
            </a:extLst>
          </p:cNvPr>
          <p:cNvCxnSpPr>
            <a:cxnSpLocks/>
            <a:stCxn id="51" idx="0"/>
          </p:cNvCxnSpPr>
          <p:nvPr/>
        </p:nvCxnSpPr>
        <p:spPr>
          <a:xfrm flipV="1">
            <a:off x="8787909" y="2306374"/>
            <a:ext cx="1401813" cy="3268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A1768F9B-7B62-42E1-BE6D-2ABD0BD35B12}"/>
              </a:ext>
            </a:extLst>
          </p:cNvPr>
          <p:cNvCxnSpPr>
            <a:cxnSpLocks/>
            <a:stCxn id="51" idx="0"/>
            <a:endCxn id="34" idx="1"/>
          </p:cNvCxnSpPr>
          <p:nvPr/>
        </p:nvCxnSpPr>
        <p:spPr>
          <a:xfrm flipV="1">
            <a:off x="8787908" y="3551236"/>
            <a:ext cx="1445026" cy="2024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CE6F9DFC-3D74-4B60-A13E-D3F3B24A1FE4}"/>
              </a:ext>
            </a:extLst>
          </p:cNvPr>
          <p:cNvCxnSpPr>
            <a:cxnSpLocks/>
            <a:stCxn id="51" idx="0"/>
            <a:endCxn id="32" idx="1"/>
          </p:cNvCxnSpPr>
          <p:nvPr/>
        </p:nvCxnSpPr>
        <p:spPr>
          <a:xfrm flipV="1">
            <a:off x="8787908" y="4803774"/>
            <a:ext cx="1445026" cy="771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1EAFFD9E-F580-42D9-9223-55AFEA24967B}"/>
              </a:ext>
            </a:extLst>
          </p:cNvPr>
          <p:cNvCxnSpPr>
            <a:cxnSpLocks/>
            <a:stCxn id="55" idx="0"/>
            <a:endCxn id="36" idx="1"/>
          </p:cNvCxnSpPr>
          <p:nvPr/>
        </p:nvCxnSpPr>
        <p:spPr>
          <a:xfrm flipV="1">
            <a:off x="9410888" y="2284414"/>
            <a:ext cx="824586" cy="3290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a:extLst>
              <a:ext uri="{FF2B5EF4-FFF2-40B4-BE49-F238E27FC236}">
                <a16:creationId xmlns:a16="http://schemas.microsoft.com/office/drawing/2014/main" id="{B9093812-96FB-4775-A06B-B4877257A553}"/>
              </a:ext>
            </a:extLst>
          </p:cNvPr>
          <p:cNvCxnSpPr>
            <a:cxnSpLocks/>
            <a:stCxn id="55" idx="0"/>
            <a:endCxn id="34" idx="1"/>
          </p:cNvCxnSpPr>
          <p:nvPr/>
        </p:nvCxnSpPr>
        <p:spPr>
          <a:xfrm flipV="1">
            <a:off x="9410888" y="3551236"/>
            <a:ext cx="822046" cy="20240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a:extLst>
              <a:ext uri="{FF2B5EF4-FFF2-40B4-BE49-F238E27FC236}">
                <a16:creationId xmlns:a16="http://schemas.microsoft.com/office/drawing/2014/main" id="{4523C6BA-D5CE-4BAA-B6C3-A8A0223137F7}"/>
              </a:ext>
            </a:extLst>
          </p:cNvPr>
          <p:cNvCxnSpPr>
            <a:cxnSpLocks/>
            <a:stCxn id="55" idx="0"/>
            <a:endCxn id="32" idx="1"/>
          </p:cNvCxnSpPr>
          <p:nvPr/>
        </p:nvCxnSpPr>
        <p:spPr>
          <a:xfrm flipV="1">
            <a:off x="9410888" y="4803774"/>
            <a:ext cx="822046" cy="771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37474E5F-F48F-46C2-AA40-0132F6C00564}"/>
                  </a:ext>
                </a:extLst>
              </p:cNvPr>
              <p:cNvSpPr txBox="1"/>
              <p:nvPr/>
            </p:nvSpPr>
            <p:spPr>
              <a:xfrm>
                <a:off x="5299479" y="946113"/>
                <a:ext cx="1794722"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56" name="文字方塊 55">
                <a:extLst>
                  <a:ext uri="{FF2B5EF4-FFF2-40B4-BE49-F238E27FC236}">
                    <a16:creationId xmlns:a16="http://schemas.microsoft.com/office/drawing/2014/main" id="{37474E5F-F48F-46C2-AA40-0132F6C00564}"/>
                  </a:ext>
                </a:extLst>
              </p:cNvPr>
              <p:cNvSpPr txBox="1">
                <a:spLocks noRot="1" noChangeAspect="1" noMove="1" noResize="1" noEditPoints="1" noAdjustHandles="1" noChangeArrowheads="1" noChangeShapeType="1" noTextEdit="1"/>
              </p:cNvSpPr>
              <p:nvPr/>
            </p:nvSpPr>
            <p:spPr>
              <a:xfrm>
                <a:off x="5299479" y="946113"/>
                <a:ext cx="1794722" cy="879793"/>
              </a:xfrm>
              <a:prstGeom prst="rect">
                <a:avLst/>
              </a:prstGeom>
              <a:blipFill>
                <a:blip r:embed="rId2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9841337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2" grpId="0" animBg="1"/>
      <p:bldP spid="34" grpId="0" animBg="1"/>
      <p:bldP spid="36" grpId="0" animBg="1"/>
      <p:bldP spid="51" grpId="0" animBg="1"/>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FC0DE-2994-4AB6-B374-2598230488A9}"/>
              </a:ext>
            </a:extLst>
          </p:cNvPr>
          <p:cNvSpPr>
            <a:spLocks noGrp="1"/>
          </p:cNvSpPr>
          <p:nvPr>
            <p:ph type="title"/>
          </p:nvPr>
        </p:nvSpPr>
        <p:spPr/>
        <p:txBody>
          <a:bodyPr/>
          <a:lstStyle/>
          <a:p>
            <a:r>
              <a:rPr lang="en-US" altLang="zh-TW" dirty="0"/>
              <a:t>Batch normalization</a:t>
            </a:r>
            <a:endParaRPr lang="zh-TW" altLang="en-US" dirty="0"/>
          </a:p>
        </p:txBody>
      </p:sp>
      <p:sp>
        <p:nvSpPr>
          <p:cNvPr id="3" name="內容版面配置區 2">
            <a:extLst>
              <a:ext uri="{FF2B5EF4-FFF2-40B4-BE49-F238E27FC236}">
                <a16:creationId xmlns:a16="http://schemas.microsoft.com/office/drawing/2014/main" id="{CF0AF531-7523-4305-B27B-65E2C2777EEE}"/>
              </a:ext>
            </a:extLst>
          </p:cNvPr>
          <p:cNvSpPr>
            <a:spLocks noGrp="1"/>
          </p:cNvSpPr>
          <p:nvPr>
            <p:ph idx="1"/>
          </p:nvPr>
        </p:nvSpPr>
        <p:spPr/>
        <p:txBody>
          <a:bodyPr>
            <a:normAutofit/>
          </a:bodyPr>
          <a:lstStyle/>
          <a:p>
            <a:r>
              <a:rPr lang="en-US" altLang="zh-TW" dirty="0"/>
              <a:t>At testing stage:</a:t>
            </a:r>
            <a:endParaRPr lang="zh-TW" altLang="en-US" dirty="0"/>
          </a:p>
        </p:txBody>
      </p:sp>
      <p:cxnSp>
        <p:nvCxnSpPr>
          <p:cNvPr id="16" name="直線單箭頭接點 15">
            <a:extLst>
              <a:ext uri="{FF2B5EF4-FFF2-40B4-BE49-F238E27FC236}">
                <a16:creationId xmlns:a16="http://schemas.microsoft.com/office/drawing/2014/main" id="{4F8CFB36-D193-4DF8-BC56-291203C4BAE3}"/>
              </a:ext>
            </a:extLst>
          </p:cNvPr>
          <p:cNvCxnSpPr/>
          <p:nvPr/>
        </p:nvCxnSpPr>
        <p:spPr>
          <a:xfrm>
            <a:off x="3741934" y="3081599"/>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FD5DD5BA-BF1B-494F-9DF1-ACE836411AD1}"/>
                  </a:ext>
                </a:extLst>
              </p:cNvPr>
              <p:cNvSpPr/>
              <p:nvPr/>
            </p:nvSpPr>
            <p:spPr>
              <a:xfrm>
                <a:off x="1982984" y="2633921"/>
                <a:ext cx="361950" cy="9017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𝑥</m:t>
                      </m:r>
                    </m:oMath>
                  </m:oMathPara>
                </a14:m>
                <a:endParaRPr lang="zh-TW" altLang="en-US" sz="2400" dirty="0"/>
              </a:p>
            </p:txBody>
          </p:sp>
        </mc:Choice>
        <mc:Fallback xmlns="">
          <p:sp>
            <p:nvSpPr>
              <p:cNvPr id="17" name="矩形 16">
                <a:extLst>
                  <a:ext uri="{FF2B5EF4-FFF2-40B4-BE49-F238E27FC236}">
                    <a16:creationId xmlns:a16="http://schemas.microsoft.com/office/drawing/2014/main" id="{FD5DD5BA-BF1B-494F-9DF1-ACE836411AD1}"/>
                  </a:ext>
                </a:extLst>
              </p:cNvPr>
              <p:cNvSpPr>
                <a:spLocks noRot="1" noChangeAspect="1" noMove="1" noResize="1" noEditPoints="1" noAdjustHandles="1" noChangeArrowheads="1" noChangeShapeType="1" noTextEdit="1"/>
              </p:cNvSpPr>
              <p:nvPr/>
            </p:nvSpPr>
            <p:spPr>
              <a:xfrm>
                <a:off x="1982984" y="2633921"/>
                <a:ext cx="361950" cy="90170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9FC2B9E8-E8DE-4550-AD09-F8458A1D4E4D}"/>
                  </a:ext>
                </a:extLst>
              </p:cNvPr>
              <p:cNvSpPr/>
              <p:nvPr/>
            </p:nvSpPr>
            <p:spPr>
              <a:xfrm>
                <a:off x="2598934" y="2633921"/>
                <a:ext cx="1308100" cy="9017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𝑊</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8" name="矩形 17">
                <a:extLst>
                  <a:ext uri="{FF2B5EF4-FFF2-40B4-BE49-F238E27FC236}">
                    <a16:creationId xmlns:a16="http://schemas.microsoft.com/office/drawing/2014/main" id="{9FC2B9E8-E8DE-4550-AD09-F8458A1D4E4D}"/>
                  </a:ext>
                </a:extLst>
              </p:cNvPr>
              <p:cNvSpPr>
                <a:spLocks noRot="1" noChangeAspect="1" noMove="1" noResize="1" noEditPoints="1" noAdjustHandles="1" noChangeArrowheads="1" noChangeShapeType="1" noTextEdit="1"/>
              </p:cNvSpPr>
              <p:nvPr/>
            </p:nvSpPr>
            <p:spPr>
              <a:xfrm>
                <a:off x="2598934" y="2633921"/>
                <a:ext cx="1308100" cy="90170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8CF5FC29-0922-493F-8630-228937CCE508}"/>
                  </a:ext>
                </a:extLst>
              </p:cNvPr>
              <p:cNvSpPr/>
              <p:nvPr/>
            </p:nvSpPr>
            <p:spPr>
              <a:xfrm>
                <a:off x="4186434" y="2633921"/>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19" name="矩形 18">
                <a:extLst>
                  <a:ext uri="{FF2B5EF4-FFF2-40B4-BE49-F238E27FC236}">
                    <a16:creationId xmlns:a16="http://schemas.microsoft.com/office/drawing/2014/main" id="{8CF5FC29-0922-493F-8630-228937CCE508}"/>
                  </a:ext>
                </a:extLst>
              </p:cNvPr>
              <p:cNvSpPr>
                <a:spLocks noRot="1" noChangeAspect="1" noMove="1" noResize="1" noEditPoints="1" noAdjustHandles="1" noChangeArrowheads="1" noChangeShapeType="1" noTextEdit="1"/>
              </p:cNvSpPr>
              <p:nvPr/>
            </p:nvSpPr>
            <p:spPr>
              <a:xfrm>
                <a:off x="4186434" y="2633921"/>
                <a:ext cx="361950" cy="901700"/>
              </a:xfrm>
              <a:prstGeom prst="rect">
                <a:avLst/>
              </a:prstGeom>
              <a:blipFill>
                <a:blip r:embed="rId5"/>
                <a:stretch>
                  <a:fillRect/>
                </a:stretch>
              </a:blipFill>
            </p:spPr>
            <p:txBody>
              <a:bodyPr/>
              <a:lstStyle/>
              <a:p>
                <a:r>
                  <a:rPr lang="en-SG">
                    <a:noFill/>
                  </a:rPr>
                  <a:t> </a:t>
                </a:r>
              </a:p>
            </p:txBody>
          </p:sp>
        </mc:Fallback>
      </mc:AlternateContent>
      <p:cxnSp>
        <p:nvCxnSpPr>
          <p:cNvPr id="20" name="直線單箭頭接點 19">
            <a:extLst>
              <a:ext uri="{FF2B5EF4-FFF2-40B4-BE49-F238E27FC236}">
                <a16:creationId xmlns:a16="http://schemas.microsoft.com/office/drawing/2014/main" id="{564EEBF9-FCD0-43B0-B9B7-10B5C912A277}"/>
              </a:ext>
            </a:extLst>
          </p:cNvPr>
          <p:cNvCxnSpPr/>
          <p:nvPr/>
        </p:nvCxnSpPr>
        <p:spPr>
          <a:xfrm>
            <a:off x="2167134" y="3065721"/>
            <a:ext cx="4318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1B16270-6819-40F3-B473-5240D783EF9F}"/>
                  </a:ext>
                </a:extLst>
              </p:cNvPr>
              <p:cNvSpPr/>
              <p:nvPr/>
            </p:nvSpPr>
            <p:spPr>
              <a:xfrm>
                <a:off x="9926108" y="2625982"/>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1" name="矩形 20">
                <a:extLst>
                  <a:ext uri="{FF2B5EF4-FFF2-40B4-BE49-F238E27FC236}">
                    <a16:creationId xmlns:a16="http://schemas.microsoft.com/office/drawing/2014/main" id="{01B16270-6819-40F3-B473-5240D783EF9F}"/>
                  </a:ext>
                </a:extLst>
              </p:cNvPr>
              <p:cNvSpPr>
                <a:spLocks noRot="1" noChangeAspect="1" noMove="1" noResize="1" noEditPoints="1" noAdjustHandles="1" noChangeArrowheads="1" noChangeShapeType="1" noTextEdit="1"/>
              </p:cNvSpPr>
              <p:nvPr/>
            </p:nvSpPr>
            <p:spPr>
              <a:xfrm>
                <a:off x="9926108" y="2625982"/>
                <a:ext cx="361950" cy="901700"/>
              </a:xfrm>
              <a:prstGeom prst="rect">
                <a:avLst/>
              </a:prstGeom>
              <a:blipFill>
                <a:blip r:embed="rId6"/>
                <a:stretch>
                  <a:fillRect r="-3125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52EF493-1F3B-4975-9A9B-1DBB8FD66488}"/>
                  </a:ext>
                </a:extLst>
              </p:cNvPr>
              <p:cNvSpPr/>
              <p:nvPr/>
            </p:nvSpPr>
            <p:spPr>
              <a:xfrm>
                <a:off x="6790511" y="2610637"/>
                <a:ext cx="361950"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𝑧</m:t>
                          </m:r>
                        </m:e>
                      </m:acc>
                    </m:oMath>
                  </m:oMathPara>
                </a14:m>
                <a:endParaRPr lang="zh-TW" altLang="en-US" sz="2400" dirty="0"/>
              </a:p>
            </p:txBody>
          </p:sp>
        </mc:Choice>
        <mc:Fallback xmlns="">
          <p:sp>
            <p:nvSpPr>
              <p:cNvPr id="22" name="矩形 21">
                <a:extLst>
                  <a:ext uri="{FF2B5EF4-FFF2-40B4-BE49-F238E27FC236}">
                    <a16:creationId xmlns:a16="http://schemas.microsoft.com/office/drawing/2014/main" id="{252EF493-1F3B-4975-9A9B-1DBB8FD66488}"/>
                  </a:ext>
                </a:extLst>
              </p:cNvPr>
              <p:cNvSpPr>
                <a:spLocks noRot="1" noChangeAspect="1" noMove="1" noResize="1" noEditPoints="1" noAdjustHandles="1" noChangeArrowheads="1" noChangeShapeType="1" noTextEdit="1"/>
              </p:cNvSpPr>
              <p:nvPr/>
            </p:nvSpPr>
            <p:spPr>
              <a:xfrm>
                <a:off x="6790511" y="2610637"/>
                <a:ext cx="361950" cy="901700"/>
              </a:xfrm>
              <a:prstGeom prst="rect">
                <a:avLst/>
              </a:prstGeom>
              <a:blipFill>
                <a:blip r:embed="rId7"/>
                <a:stretch>
                  <a:fillRect r="-23810"/>
                </a:stretch>
              </a:blipFill>
            </p:spPr>
            <p:txBody>
              <a:bodyPr/>
              <a:lstStyle/>
              <a:p>
                <a:r>
                  <a:rPr lang="en-SG">
                    <a:noFill/>
                  </a:rPr>
                  <a:t> </a:t>
                </a:r>
              </a:p>
            </p:txBody>
          </p:sp>
        </mc:Fallback>
      </mc:AlternateContent>
      <p:cxnSp>
        <p:nvCxnSpPr>
          <p:cNvPr id="23" name="直線單箭頭接點 22">
            <a:extLst>
              <a:ext uri="{FF2B5EF4-FFF2-40B4-BE49-F238E27FC236}">
                <a16:creationId xmlns:a16="http://schemas.microsoft.com/office/drawing/2014/main" id="{5154996C-82CF-47F8-9BA5-365574067B3F}"/>
              </a:ext>
            </a:extLst>
          </p:cNvPr>
          <p:cNvCxnSpPr>
            <a:cxnSpLocks/>
          </p:cNvCxnSpPr>
          <p:nvPr/>
        </p:nvCxnSpPr>
        <p:spPr>
          <a:xfrm>
            <a:off x="4548384" y="3073841"/>
            <a:ext cx="219637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A7DBE5D6-900B-444C-AB43-EA549310BA4C}"/>
              </a:ext>
            </a:extLst>
          </p:cNvPr>
          <p:cNvCxnSpPr>
            <a:cxnSpLocks/>
          </p:cNvCxnSpPr>
          <p:nvPr/>
        </p:nvCxnSpPr>
        <p:spPr>
          <a:xfrm>
            <a:off x="7152462" y="3066885"/>
            <a:ext cx="277364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F0D73380-D05C-4803-B614-0569887FBBC2}"/>
                  </a:ext>
                </a:extLst>
              </p:cNvPr>
              <p:cNvSpPr txBox="1"/>
              <p:nvPr/>
            </p:nvSpPr>
            <p:spPr>
              <a:xfrm>
                <a:off x="7142305" y="2496064"/>
                <a:ext cx="2893660" cy="4448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𝛾</m:t>
                      </m:r>
                      <m:r>
                        <a:rPr lang="zh-TW" altLang="en-US" sz="2800" i="1">
                          <a:latin typeface="Cambria Math" panose="02040503050406030204" pitchFamily="18" charset="0"/>
                        </a:rPr>
                        <m:t>⨀</m:t>
                      </m:r>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e>
                        <m:sup>
                          <m:r>
                            <a:rPr lang="en-US" altLang="zh-TW" sz="2800" i="1">
                              <a:latin typeface="Cambria Math" panose="02040503050406030204" pitchFamily="18" charset="0"/>
                            </a:rPr>
                            <m:t>𝑖</m:t>
                          </m:r>
                        </m:sup>
                      </m:sSup>
                      <m:r>
                        <a:rPr lang="en-US" altLang="zh-TW" sz="2800" i="1">
                          <a:latin typeface="Cambria Math" panose="02040503050406030204" pitchFamily="18" charset="0"/>
                        </a:rPr>
                        <m:t>+</m:t>
                      </m:r>
                      <m:r>
                        <a:rPr lang="zh-TW" altLang="en-US" sz="2800" i="1">
                          <a:latin typeface="Cambria Math" panose="02040503050406030204" pitchFamily="18" charset="0"/>
                        </a:rPr>
                        <m:t>𝛽</m:t>
                      </m:r>
                    </m:oMath>
                  </m:oMathPara>
                </a14:m>
                <a:endParaRPr lang="zh-TW" altLang="en-US" sz="2800" dirty="0"/>
              </a:p>
            </p:txBody>
          </p:sp>
        </mc:Choice>
        <mc:Fallback xmlns="">
          <p:sp>
            <p:nvSpPr>
              <p:cNvPr id="25" name="文字方塊 24">
                <a:extLst>
                  <a:ext uri="{FF2B5EF4-FFF2-40B4-BE49-F238E27FC236}">
                    <a16:creationId xmlns:a16="http://schemas.microsoft.com/office/drawing/2014/main" id="{F0D73380-D05C-4803-B614-0569887FBBC2}"/>
                  </a:ext>
                </a:extLst>
              </p:cNvPr>
              <p:cNvSpPr txBox="1">
                <a:spLocks noRot="1" noChangeAspect="1" noMove="1" noResize="1" noEditPoints="1" noAdjustHandles="1" noChangeArrowheads="1" noChangeShapeType="1" noTextEdit="1"/>
              </p:cNvSpPr>
              <p:nvPr/>
            </p:nvSpPr>
            <p:spPr>
              <a:xfrm>
                <a:off x="7142305" y="2496064"/>
                <a:ext cx="2893660" cy="44480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F4CAC204-9543-4023-AC71-C766F428EFFD}"/>
                  </a:ext>
                </a:extLst>
              </p:cNvPr>
              <p:cNvSpPr txBox="1"/>
              <p:nvPr/>
            </p:nvSpPr>
            <p:spPr>
              <a:xfrm>
                <a:off x="4898659" y="2266449"/>
                <a:ext cx="1541576"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𝑧</m:t>
                          </m:r>
                        </m:e>
                      </m:acc>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𝑧</m:t>
                          </m:r>
                          <m:r>
                            <a:rPr lang="en-US" altLang="zh-TW" sz="2800" i="1">
                              <a:latin typeface="Cambria Math" panose="02040503050406030204" pitchFamily="18" charset="0"/>
                            </a:rPr>
                            <m:t>−</m:t>
                          </m:r>
                          <m:r>
                            <a:rPr lang="zh-TW" altLang="en-US" sz="2800" i="1">
                              <a:latin typeface="Cambria Math" panose="02040503050406030204" pitchFamily="18" charset="0"/>
                            </a:rPr>
                            <m:t>𝜇</m:t>
                          </m:r>
                        </m:num>
                        <m:den>
                          <m:r>
                            <a:rPr lang="zh-TW" altLang="en-US" sz="2800" i="1">
                              <a:latin typeface="Cambria Math" panose="02040503050406030204" pitchFamily="18" charset="0"/>
                            </a:rPr>
                            <m:t>𝜎</m:t>
                          </m:r>
                        </m:den>
                      </m:f>
                    </m:oMath>
                  </m:oMathPara>
                </a14:m>
                <a:endParaRPr lang="zh-TW" altLang="en-US" sz="2800" dirty="0"/>
              </a:p>
            </p:txBody>
          </p:sp>
        </mc:Choice>
        <mc:Fallback xmlns="">
          <p:sp>
            <p:nvSpPr>
              <p:cNvPr id="26" name="文字方塊 25">
                <a:extLst>
                  <a:ext uri="{FF2B5EF4-FFF2-40B4-BE49-F238E27FC236}">
                    <a16:creationId xmlns:a16="http://schemas.microsoft.com/office/drawing/2014/main" id="{F4CAC204-9543-4023-AC71-C766F428EFFD}"/>
                  </a:ext>
                </a:extLst>
              </p:cNvPr>
              <p:cNvSpPr txBox="1">
                <a:spLocks noRot="1" noChangeAspect="1" noMove="1" noResize="1" noEditPoints="1" noAdjustHandles="1" noChangeArrowheads="1" noChangeShapeType="1" noTextEdit="1"/>
              </p:cNvSpPr>
              <p:nvPr/>
            </p:nvSpPr>
            <p:spPr>
              <a:xfrm>
                <a:off x="4898659" y="2266449"/>
                <a:ext cx="1541576" cy="734945"/>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C69D8BAF-F843-474B-95A3-43732686E373}"/>
                  </a:ext>
                </a:extLst>
              </p:cNvPr>
              <p:cNvSpPr txBox="1"/>
              <p:nvPr/>
            </p:nvSpPr>
            <p:spPr>
              <a:xfrm>
                <a:off x="4856359" y="3112184"/>
                <a:ext cx="1663700" cy="830997"/>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𝜇</m:t>
                    </m:r>
                  </m:oMath>
                </a14:m>
                <a:r>
                  <a:rPr lang="en-US" altLang="zh-TW" sz="2400" dirty="0"/>
                  <a:t>, </a:t>
                </a:r>
                <a14:m>
                  <m:oMath xmlns:m="http://schemas.openxmlformats.org/officeDocument/2006/math">
                    <m:r>
                      <a:rPr lang="zh-TW" altLang="en-US" sz="2400" i="1">
                        <a:latin typeface="Cambria Math" panose="02040503050406030204" pitchFamily="18" charset="0"/>
                      </a:rPr>
                      <m:t>𝜎</m:t>
                    </m:r>
                  </m:oMath>
                </a14:m>
                <a:r>
                  <a:rPr lang="zh-TW" altLang="en-US" sz="2400" dirty="0"/>
                  <a:t> </a:t>
                </a:r>
                <a:r>
                  <a:rPr lang="en-US" altLang="zh-TW" sz="2400" dirty="0"/>
                  <a:t>are from </a:t>
                </a:r>
                <a:r>
                  <a:rPr lang="en-US" altLang="zh-TW" sz="2400" b="1" i="1" u="sng" dirty="0"/>
                  <a:t>batch</a:t>
                </a:r>
                <a:endParaRPr lang="zh-TW" altLang="en-US" sz="2400" b="1" i="1" u="sng" dirty="0"/>
              </a:p>
            </p:txBody>
          </p:sp>
        </mc:Choice>
        <mc:Fallback xmlns="">
          <p:sp>
            <p:nvSpPr>
              <p:cNvPr id="33" name="文字方塊 32">
                <a:extLst>
                  <a:ext uri="{FF2B5EF4-FFF2-40B4-BE49-F238E27FC236}">
                    <a16:creationId xmlns:a16="http://schemas.microsoft.com/office/drawing/2014/main" id="{C69D8BAF-F843-474B-95A3-43732686E373}"/>
                  </a:ext>
                </a:extLst>
              </p:cNvPr>
              <p:cNvSpPr txBox="1">
                <a:spLocks noRot="1" noChangeAspect="1" noMove="1" noResize="1" noEditPoints="1" noAdjustHandles="1" noChangeArrowheads="1" noChangeShapeType="1" noTextEdit="1"/>
              </p:cNvSpPr>
              <p:nvPr/>
            </p:nvSpPr>
            <p:spPr>
              <a:xfrm>
                <a:off x="4856359" y="3112184"/>
                <a:ext cx="1663700" cy="830997"/>
              </a:xfrm>
              <a:prstGeom prst="rect">
                <a:avLst/>
              </a:prstGeom>
              <a:blipFill>
                <a:blip r:embed="rId10"/>
                <a:stretch>
                  <a:fillRect l="-5861" t="-5882" b="-16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02354A69-24AC-4EE0-99C8-3C123D6B378E}"/>
                  </a:ext>
                </a:extLst>
              </p:cNvPr>
              <p:cNvSpPr txBox="1"/>
              <p:nvPr/>
            </p:nvSpPr>
            <p:spPr>
              <a:xfrm>
                <a:off x="7414683" y="3070785"/>
                <a:ext cx="2692400" cy="830997"/>
              </a:xfrm>
              <a:prstGeom prst="rect">
                <a:avLst/>
              </a:prstGeom>
              <a:noFill/>
            </p:spPr>
            <p:txBody>
              <a:bodyPr wrap="square" rtlCol="0">
                <a:spAutoFit/>
              </a:bodyPr>
              <a:lstStyle/>
              <a:p>
                <a14:m>
                  <m:oMath xmlns:m="http://schemas.openxmlformats.org/officeDocument/2006/math">
                    <m:r>
                      <a:rPr lang="zh-TW" altLang="en-US" sz="2400" i="1">
                        <a:latin typeface="Cambria Math" panose="02040503050406030204" pitchFamily="18" charset="0"/>
                      </a:rPr>
                      <m:t>𝛾</m:t>
                    </m:r>
                  </m:oMath>
                </a14:m>
                <a:r>
                  <a:rPr lang="en-US" altLang="zh-TW" sz="2400" dirty="0"/>
                  <a:t>, </a:t>
                </a:r>
                <a14:m>
                  <m:oMath xmlns:m="http://schemas.openxmlformats.org/officeDocument/2006/math">
                    <m:r>
                      <a:rPr lang="zh-TW" altLang="en-US" sz="2400" i="1">
                        <a:latin typeface="Cambria Math" panose="02040503050406030204" pitchFamily="18" charset="0"/>
                      </a:rPr>
                      <m:t>𝛽</m:t>
                    </m:r>
                  </m:oMath>
                </a14:m>
                <a:r>
                  <a:rPr lang="en-US" altLang="zh-TW" sz="2400" dirty="0"/>
                  <a:t> are network parameters</a:t>
                </a:r>
                <a:endParaRPr lang="zh-TW" altLang="en-US" sz="2400" dirty="0"/>
              </a:p>
            </p:txBody>
          </p:sp>
        </mc:Choice>
        <mc:Fallback xmlns="">
          <p:sp>
            <p:nvSpPr>
              <p:cNvPr id="34" name="文字方塊 33">
                <a:extLst>
                  <a:ext uri="{FF2B5EF4-FFF2-40B4-BE49-F238E27FC236}">
                    <a16:creationId xmlns:a16="http://schemas.microsoft.com/office/drawing/2014/main" id="{02354A69-24AC-4EE0-99C8-3C123D6B378E}"/>
                  </a:ext>
                </a:extLst>
              </p:cNvPr>
              <p:cNvSpPr txBox="1">
                <a:spLocks noRot="1" noChangeAspect="1" noMove="1" noResize="1" noEditPoints="1" noAdjustHandles="1" noChangeArrowheads="1" noChangeShapeType="1" noTextEdit="1"/>
              </p:cNvSpPr>
              <p:nvPr/>
            </p:nvSpPr>
            <p:spPr>
              <a:xfrm>
                <a:off x="7414683" y="3070785"/>
                <a:ext cx="2692400" cy="830997"/>
              </a:xfrm>
              <a:prstGeom prst="rect">
                <a:avLst/>
              </a:prstGeom>
              <a:blipFill>
                <a:blip r:embed="rId11"/>
                <a:stretch>
                  <a:fillRect l="-3394" t="-5882" b="-16176"/>
                </a:stretch>
              </a:blipFill>
            </p:spPr>
            <p:txBody>
              <a:bodyPr/>
              <a:lstStyle/>
              <a:p>
                <a:r>
                  <a:rPr lang="en-SG">
                    <a:noFill/>
                  </a:rPr>
                  <a:t> </a:t>
                </a:r>
              </a:p>
            </p:txBody>
          </p:sp>
        </mc:Fallback>
      </mc:AlternateContent>
      <p:sp>
        <p:nvSpPr>
          <p:cNvPr id="35" name="文字方塊 34">
            <a:extLst>
              <a:ext uri="{FF2B5EF4-FFF2-40B4-BE49-F238E27FC236}">
                <a16:creationId xmlns:a16="http://schemas.microsoft.com/office/drawing/2014/main" id="{FABAB90C-970E-412D-844D-3C0DF3D93E9D}"/>
              </a:ext>
            </a:extLst>
          </p:cNvPr>
          <p:cNvSpPr txBox="1"/>
          <p:nvPr/>
        </p:nvSpPr>
        <p:spPr>
          <a:xfrm>
            <a:off x="2383034" y="4026535"/>
            <a:ext cx="5198866" cy="461665"/>
          </a:xfrm>
          <a:prstGeom prst="rect">
            <a:avLst/>
          </a:prstGeom>
          <a:noFill/>
        </p:spPr>
        <p:txBody>
          <a:bodyPr wrap="square" rtlCol="0">
            <a:spAutoFit/>
          </a:bodyPr>
          <a:lstStyle/>
          <a:p>
            <a:r>
              <a:rPr lang="en-US" altLang="zh-TW" sz="2400" dirty="0"/>
              <a:t>We do not have </a:t>
            </a:r>
            <a:r>
              <a:rPr lang="en-US" altLang="zh-TW" sz="2400" b="1" i="1" u="sng" dirty="0"/>
              <a:t>batch</a:t>
            </a:r>
            <a:r>
              <a:rPr lang="en-US" altLang="zh-TW" sz="2400" dirty="0"/>
              <a:t> at testing stage.</a:t>
            </a:r>
            <a:endParaRPr lang="zh-TW" altLang="en-US" sz="2400" dirty="0"/>
          </a:p>
        </p:txBody>
      </p:sp>
      <p:sp>
        <p:nvSpPr>
          <p:cNvPr id="36" name="文字方塊 35">
            <a:extLst>
              <a:ext uri="{FF2B5EF4-FFF2-40B4-BE49-F238E27FC236}">
                <a16:creationId xmlns:a16="http://schemas.microsoft.com/office/drawing/2014/main" id="{6D83FF68-DF80-44EF-8936-6431E24E873C}"/>
              </a:ext>
            </a:extLst>
          </p:cNvPr>
          <p:cNvSpPr txBox="1"/>
          <p:nvPr/>
        </p:nvSpPr>
        <p:spPr>
          <a:xfrm>
            <a:off x="2383034" y="4488200"/>
            <a:ext cx="5198866" cy="461665"/>
          </a:xfrm>
          <a:prstGeom prst="rect">
            <a:avLst/>
          </a:prstGeom>
          <a:noFill/>
        </p:spPr>
        <p:txBody>
          <a:bodyPr wrap="square" rtlCol="0">
            <a:spAutoFit/>
          </a:bodyPr>
          <a:lstStyle/>
          <a:p>
            <a:r>
              <a:rPr lang="en-US" altLang="zh-TW" sz="2400" dirty="0"/>
              <a:t>Ideal solution:</a:t>
            </a:r>
            <a:endParaRPr lang="zh-TW" altLang="en-US" sz="2400" dirty="0"/>
          </a:p>
        </p:txBody>
      </p: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E0B8693A-5366-48E9-9DFF-FCA9B9E7B22B}"/>
                  </a:ext>
                </a:extLst>
              </p:cNvPr>
              <p:cNvSpPr txBox="1"/>
              <p:nvPr/>
            </p:nvSpPr>
            <p:spPr>
              <a:xfrm>
                <a:off x="3195829" y="4913531"/>
                <a:ext cx="7199282" cy="461665"/>
              </a:xfrm>
              <a:prstGeom prst="rect">
                <a:avLst/>
              </a:prstGeom>
              <a:noFill/>
            </p:spPr>
            <p:txBody>
              <a:bodyPr wrap="square" rtlCol="0">
                <a:spAutoFit/>
              </a:bodyPr>
              <a:lstStyle/>
              <a:p>
                <a:r>
                  <a:rPr lang="en-US" altLang="zh-TW" sz="2400" dirty="0"/>
                  <a:t>Computing </a:t>
                </a:r>
                <a14:m>
                  <m:oMath xmlns:m="http://schemas.openxmlformats.org/officeDocument/2006/math">
                    <m:r>
                      <a:rPr lang="zh-TW" altLang="en-US" sz="2400" i="1">
                        <a:latin typeface="Cambria Math" panose="02040503050406030204" pitchFamily="18" charset="0"/>
                      </a:rPr>
                      <m:t>𝜇</m:t>
                    </m:r>
                  </m:oMath>
                </a14:m>
                <a:r>
                  <a:rPr lang="en-US" altLang="zh-TW" sz="2400" dirty="0"/>
                  <a:t> and </a:t>
                </a:r>
                <a14:m>
                  <m:oMath xmlns:m="http://schemas.openxmlformats.org/officeDocument/2006/math">
                    <m:r>
                      <a:rPr lang="zh-TW" altLang="en-US" sz="2400" i="1">
                        <a:latin typeface="Cambria Math" panose="02040503050406030204" pitchFamily="18" charset="0"/>
                      </a:rPr>
                      <m:t>𝜎</m:t>
                    </m:r>
                  </m:oMath>
                </a14:m>
                <a:r>
                  <a:rPr lang="en-US" altLang="zh-TW" sz="2400" dirty="0"/>
                  <a:t> using the whole training dataset.</a:t>
                </a:r>
                <a:endParaRPr lang="zh-TW" altLang="en-US" sz="2400" dirty="0"/>
              </a:p>
            </p:txBody>
          </p:sp>
        </mc:Choice>
        <mc:Fallback xmlns="">
          <p:sp>
            <p:nvSpPr>
              <p:cNvPr id="37" name="文字方塊 36">
                <a:extLst>
                  <a:ext uri="{FF2B5EF4-FFF2-40B4-BE49-F238E27FC236}">
                    <a16:creationId xmlns:a16="http://schemas.microsoft.com/office/drawing/2014/main" id="{E0B8693A-5366-48E9-9DFF-FCA9B9E7B22B}"/>
                  </a:ext>
                </a:extLst>
              </p:cNvPr>
              <p:cNvSpPr txBox="1">
                <a:spLocks noRot="1" noChangeAspect="1" noMove="1" noResize="1" noEditPoints="1" noAdjustHandles="1" noChangeArrowheads="1" noChangeShapeType="1" noTextEdit="1"/>
              </p:cNvSpPr>
              <p:nvPr/>
            </p:nvSpPr>
            <p:spPr>
              <a:xfrm>
                <a:off x="3195829" y="4913531"/>
                <a:ext cx="7199282" cy="461665"/>
              </a:xfrm>
              <a:prstGeom prst="rect">
                <a:avLst/>
              </a:prstGeom>
              <a:blipFill>
                <a:blip r:embed="rId12"/>
                <a:stretch>
                  <a:fillRect l="-1270" t="-10526" b="-28947"/>
                </a:stretch>
              </a:blipFill>
            </p:spPr>
            <p:txBody>
              <a:bodyPr/>
              <a:lstStyle/>
              <a:p>
                <a:r>
                  <a:rPr lang="en-SG">
                    <a:noFill/>
                  </a:rPr>
                  <a:t> </a:t>
                </a:r>
              </a:p>
            </p:txBody>
          </p:sp>
        </mc:Fallback>
      </mc:AlternateContent>
      <p:sp>
        <p:nvSpPr>
          <p:cNvPr id="38" name="文字方塊 37">
            <a:extLst>
              <a:ext uri="{FF2B5EF4-FFF2-40B4-BE49-F238E27FC236}">
                <a16:creationId xmlns:a16="http://schemas.microsoft.com/office/drawing/2014/main" id="{B6789D8C-95AA-4A09-ACA3-9C356BC3DC8A}"/>
              </a:ext>
            </a:extLst>
          </p:cNvPr>
          <p:cNvSpPr txBox="1"/>
          <p:nvPr/>
        </p:nvSpPr>
        <p:spPr>
          <a:xfrm>
            <a:off x="2383034" y="5406471"/>
            <a:ext cx="5198866" cy="461665"/>
          </a:xfrm>
          <a:prstGeom prst="rect">
            <a:avLst/>
          </a:prstGeom>
          <a:noFill/>
        </p:spPr>
        <p:txBody>
          <a:bodyPr wrap="square" rtlCol="0">
            <a:spAutoFit/>
          </a:bodyPr>
          <a:lstStyle/>
          <a:p>
            <a:r>
              <a:rPr lang="en-US" altLang="zh-TW" sz="2400" dirty="0"/>
              <a:t>Practical solution:</a:t>
            </a:r>
            <a:endParaRPr lang="zh-TW" altLang="en-US" sz="2400" dirty="0"/>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B24A5CAA-35F3-4925-9DCE-F3097B51F24C}"/>
                  </a:ext>
                </a:extLst>
              </p:cNvPr>
              <p:cNvSpPr txBox="1"/>
              <p:nvPr/>
            </p:nvSpPr>
            <p:spPr>
              <a:xfrm>
                <a:off x="3195830" y="5793645"/>
                <a:ext cx="6613137" cy="830997"/>
              </a:xfrm>
              <a:prstGeom prst="rect">
                <a:avLst/>
              </a:prstGeom>
              <a:noFill/>
            </p:spPr>
            <p:txBody>
              <a:bodyPr wrap="square" rtlCol="0">
                <a:spAutoFit/>
              </a:bodyPr>
              <a:lstStyle/>
              <a:p>
                <a:r>
                  <a:rPr lang="en-US" altLang="zh-TW" sz="2400" dirty="0"/>
                  <a:t>Computing the moving average of </a:t>
                </a:r>
                <a14:m>
                  <m:oMath xmlns:m="http://schemas.openxmlformats.org/officeDocument/2006/math">
                    <m:r>
                      <a:rPr lang="zh-TW" altLang="en-US" sz="2400" i="1">
                        <a:latin typeface="Cambria Math" panose="02040503050406030204" pitchFamily="18" charset="0"/>
                      </a:rPr>
                      <m:t>𝜇</m:t>
                    </m:r>
                  </m:oMath>
                </a14:m>
                <a:r>
                  <a:rPr lang="en-US" altLang="zh-TW" sz="2400" dirty="0"/>
                  <a:t> and </a:t>
                </a:r>
                <a14:m>
                  <m:oMath xmlns:m="http://schemas.openxmlformats.org/officeDocument/2006/math">
                    <m:r>
                      <a:rPr lang="zh-TW" altLang="en-US" sz="2400" i="1">
                        <a:latin typeface="Cambria Math" panose="02040503050406030204" pitchFamily="18" charset="0"/>
                      </a:rPr>
                      <m:t>𝜎</m:t>
                    </m:r>
                  </m:oMath>
                </a14:m>
                <a:r>
                  <a:rPr lang="en-US" altLang="zh-TW" sz="2400" dirty="0"/>
                  <a:t> of the batches during training.</a:t>
                </a:r>
                <a:endParaRPr lang="zh-TW" altLang="en-US" sz="2400" dirty="0"/>
              </a:p>
            </p:txBody>
          </p:sp>
        </mc:Choice>
        <mc:Fallback xmlns="">
          <p:sp>
            <p:nvSpPr>
              <p:cNvPr id="39" name="文字方塊 38">
                <a:extLst>
                  <a:ext uri="{FF2B5EF4-FFF2-40B4-BE49-F238E27FC236}">
                    <a16:creationId xmlns:a16="http://schemas.microsoft.com/office/drawing/2014/main" id="{B24A5CAA-35F3-4925-9DCE-F3097B51F24C}"/>
                  </a:ext>
                </a:extLst>
              </p:cNvPr>
              <p:cNvSpPr txBox="1">
                <a:spLocks noRot="1" noChangeAspect="1" noMove="1" noResize="1" noEditPoints="1" noAdjustHandles="1" noChangeArrowheads="1" noChangeShapeType="1" noTextEdit="1"/>
              </p:cNvSpPr>
              <p:nvPr/>
            </p:nvSpPr>
            <p:spPr>
              <a:xfrm>
                <a:off x="3195830" y="5793645"/>
                <a:ext cx="6613137" cy="830997"/>
              </a:xfrm>
              <a:prstGeom prst="rect">
                <a:avLst/>
              </a:prstGeom>
              <a:blipFill>
                <a:blip r:embed="rId13"/>
                <a:stretch>
                  <a:fillRect l="-1382" t="-5839" b="-15328"/>
                </a:stretch>
              </a:blipFill>
            </p:spPr>
            <p:txBody>
              <a:bodyPr/>
              <a:lstStyle/>
              <a:p>
                <a:r>
                  <a:rPr lang="en-SG">
                    <a:noFill/>
                  </a:rPr>
                  <a:t> </a:t>
                </a:r>
              </a:p>
            </p:txBody>
          </p:sp>
        </mc:Fallback>
      </mc:AlternateContent>
      <p:grpSp>
        <p:nvGrpSpPr>
          <p:cNvPr id="30" name="群組 29">
            <a:extLst>
              <a:ext uri="{FF2B5EF4-FFF2-40B4-BE49-F238E27FC236}">
                <a16:creationId xmlns:a16="http://schemas.microsoft.com/office/drawing/2014/main" id="{BEA2C4AB-2213-47BD-8A30-F9CE4DE7FB59}"/>
              </a:ext>
            </a:extLst>
          </p:cNvPr>
          <p:cNvGrpSpPr/>
          <p:nvPr/>
        </p:nvGrpSpPr>
        <p:grpSpPr>
          <a:xfrm>
            <a:off x="8140126" y="232124"/>
            <a:ext cx="3366074" cy="2103010"/>
            <a:chOff x="5628461" y="232124"/>
            <a:chExt cx="3366074" cy="2103010"/>
          </a:xfrm>
        </p:grpSpPr>
        <p:cxnSp>
          <p:nvCxnSpPr>
            <p:cNvPr id="5" name="直線單箭頭接點 4">
              <a:extLst>
                <a:ext uri="{FF2B5EF4-FFF2-40B4-BE49-F238E27FC236}">
                  <a16:creationId xmlns:a16="http://schemas.microsoft.com/office/drawing/2014/main" id="{1841726D-A603-4B9A-8DAC-E9ED4A206255}"/>
                </a:ext>
              </a:extLst>
            </p:cNvPr>
            <p:cNvCxnSpPr/>
            <p:nvPr/>
          </p:nvCxnSpPr>
          <p:spPr>
            <a:xfrm>
              <a:off x="5890683" y="1825625"/>
              <a:ext cx="26212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590032F5-92E4-4377-9D41-E4442977F8E7}"/>
                </a:ext>
              </a:extLst>
            </p:cNvPr>
            <p:cNvCxnSpPr>
              <a:cxnSpLocks/>
            </p:cNvCxnSpPr>
            <p:nvPr/>
          </p:nvCxnSpPr>
          <p:spPr>
            <a:xfrm flipV="1">
              <a:off x="6274432" y="232124"/>
              <a:ext cx="0" cy="19114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CC47818D-220F-47FD-95E0-03CC224FDC7A}"/>
                </a:ext>
              </a:extLst>
            </p:cNvPr>
            <p:cNvSpPr txBox="1"/>
            <p:nvPr/>
          </p:nvSpPr>
          <p:spPr>
            <a:xfrm>
              <a:off x="5628461" y="235208"/>
              <a:ext cx="674557" cy="461665"/>
            </a:xfrm>
            <a:prstGeom prst="rect">
              <a:avLst/>
            </a:prstGeom>
            <a:noFill/>
          </p:spPr>
          <p:txBody>
            <a:bodyPr wrap="square" rtlCol="0">
              <a:spAutoFit/>
            </a:bodyPr>
            <a:lstStyle/>
            <a:p>
              <a:r>
                <a:rPr lang="en-US" altLang="zh-TW" sz="2400" dirty="0" err="1"/>
                <a:t>Acc</a:t>
              </a:r>
              <a:endParaRPr lang="zh-TW" altLang="en-US" sz="2400" dirty="0"/>
            </a:p>
          </p:txBody>
        </p:sp>
        <p:sp>
          <p:nvSpPr>
            <p:cNvPr id="28" name="文字方塊 27">
              <a:extLst>
                <a:ext uri="{FF2B5EF4-FFF2-40B4-BE49-F238E27FC236}">
                  <a16:creationId xmlns:a16="http://schemas.microsoft.com/office/drawing/2014/main" id="{3C41470C-EB3B-493A-8716-F15E22BDA4B4}"/>
                </a:ext>
              </a:extLst>
            </p:cNvPr>
            <p:cNvSpPr txBox="1"/>
            <p:nvPr/>
          </p:nvSpPr>
          <p:spPr>
            <a:xfrm>
              <a:off x="7715373" y="1873469"/>
              <a:ext cx="1279162" cy="461665"/>
            </a:xfrm>
            <a:prstGeom prst="rect">
              <a:avLst/>
            </a:prstGeom>
            <a:noFill/>
          </p:spPr>
          <p:txBody>
            <a:bodyPr wrap="square" rtlCol="0">
              <a:spAutoFit/>
            </a:bodyPr>
            <a:lstStyle/>
            <a:p>
              <a:r>
                <a:rPr lang="en-US" altLang="zh-TW" sz="2400" dirty="0"/>
                <a:t>Updates</a:t>
              </a:r>
              <a:endParaRPr lang="zh-TW" altLang="en-US" sz="2400" dirty="0"/>
            </a:p>
          </p:txBody>
        </p:sp>
        <p:sp>
          <p:nvSpPr>
            <p:cNvPr id="9" name="手繪多邊形: 圖案 8">
              <a:extLst>
                <a:ext uri="{FF2B5EF4-FFF2-40B4-BE49-F238E27FC236}">
                  <a16:creationId xmlns:a16="http://schemas.microsoft.com/office/drawing/2014/main" id="{EFCCB2D6-096D-4158-96C4-A7BE0CB7078B}"/>
                </a:ext>
              </a:extLst>
            </p:cNvPr>
            <p:cNvSpPr/>
            <p:nvPr/>
          </p:nvSpPr>
          <p:spPr>
            <a:xfrm>
              <a:off x="6445770" y="571209"/>
              <a:ext cx="1993692" cy="1152660"/>
            </a:xfrm>
            <a:custGeom>
              <a:avLst/>
              <a:gdLst>
                <a:gd name="connsiteX0" fmla="*/ 0 w 1993692"/>
                <a:gd name="connsiteY0" fmla="*/ 1152660 h 1152660"/>
                <a:gd name="connsiteX1" fmla="*/ 434715 w 1993692"/>
                <a:gd name="connsiteY1" fmla="*/ 373171 h 1152660"/>
                <a:gd name="connsiteX2" fmla="*/ 809469 w 1993692"/>
                <a:gd name="connsiteY2" fmla="*/ 43388 h 1152660"/>
                <a:gd name="connsiteX3" fmla="*/ 1993692 w 1993692"/>
                <a:gd name="connsiteY3" fmla="*/ 13407 h 1152660"/>
              </a:gdLst>
              <a:ahLst/>
              <a:cxnLst>
                <a:cxn ang="0">
                  <a:pos x="connsiteX0" y="connsiteY0"/>
                </a:cxn>
                <a:cxn ang="0">
                  <a:pos x="connsiteX1" y="connsiteY1"/>
                </a:cxn>
                <a:cxn ang="0">
                  <a:pos x="connsiteX2" y="connsiteY2"/>
                </a:cxn>
                <a:cxn ang="0">
                  <a:pos x="connsiteX3" y="connsiteY3"/>
                </a:cxn>
              </a:cxnLst>
              <a:rect l="l" t="t" r="r" b="b"/>
              <a:pathLst>
                <a:path w="1993692" h="1152660">
                  <a:moveTo>
                    <a:pt x="0" y="1152660"/>
                  </a:moveTo>
                  <a:cubicBezTo>
                    <a:pt x="149902" y="855355"/>
                    <a:pt x="299804" y="558050"/>
                    <a:pt x="434715" y="373171"/>
                  </a:cubicBezTo>
                  <a:cubicBezTo>
                    <a:pt x="569626" y="188292"/>
                    <a:pt x="549640" y="103349"/>
                    <a:pt x="809469" y="43388"/>
                  </a:cubicBezTo>
                  <a:cubicBezTo>
                    <a:pt x="1069298" y="-16573"/>
                    <a:pt x="1531495" y="-1583"/>
                    <a:pt x="1993692" y="1340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461D3D75-B7B9-4D7A-AC85-8411F7573D4C}"/>
                  </a:ext>
                </a:extLst>
              </p:cNvPr>
              <p:cNvSpPr txBox="1"/>
              <p:nvPr/>
            </p:nvSpPr>
            <p:spPr>
              <a:xfrm>
                <a:off x="9479113" y="1370175"/>
                <a:ext cx="372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m:t>
                          </m:r>
                        </m:sub>
                      </m:sSub>
                    </m:oMath>
                  </m:oMathPara>
                </a14:m>
                <a:endParaRPr lang="zh-TW" altLang="en-US" sz="2400" dirty="0"/>
              </a:p>
            </p:txBody>
          </p:sp>
        </mc:Choice>
        <mc:Fallback xmlns="">
          <p:sp>
            <p:nvSpPr>
              <p:cNvPr id="10" name="文字方塊 9">
                <a:extLst>
                  <a:ext uri="{FF2B5EF4-FFF2-40B4-BE49-F238E27FC236}">
                    <a16:creationId xmlns:a16="http://schemas.microsoft.com/office/drawing/2014/main" id="{461D3D75-B7B9-4D7A-AC85-8411F7573D4C}"/>
                  </a:ext>
                </a:extLst>
              </p:cNvPr>
              <p:cNvSpPr txBox="1">
                <a:spLocks noRot="1" noChangeAspect="1" noMove="1" noResize="1" noEditPoints="1" noAdjustHandles="1" noChangeArrowheads="1" noChangeShapeType="1" noTextEdit="1"/>
              </p:cNvSpPr>
              <p:nvPr/>
            </p:nvSpPr>
            <p:spPr>
              <a:xfrm>
                <a:off x="9479113" y="1370175"/>
                <a:ext cx="372731" cy="369332"/>
              </a:xfrm>
              <a:prstGeom prst="rect">
                <a:avLst/>
              </a:prstGeom>
              <a:blipFill>
                <a:blip r:embed="rId14"/>
                <a:stretch>
                  <a:fillRect l="-19672" r="-6557" b="-2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646AA285-03DE-49EE-A039-22E3B51A3D20}"/>
                  </a:ext>
                </a:extLst>
              </p:cNvPr>
              <p:cNvSpPr txBox="1"/>
              <p:nvPr/>
            </p:nvSpPr>
            <p:spPr>
              <a:xfrm>
                <a:off x="9954282" y="1040503"/>
                <a:ext cx="63241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100</m:t>
                          </m:r>
                        </m:sub>
                      </m:sSub>
                    </m:oMath>
                  </m:oMathPara>
                </a14:m>
                <a:endParaRPr lang="zh-TW" altLang="en-US" sz="2400" dirty="0"/>
              </a:p>
            </p:txBody>
          </p:sp>
        </mc:Choice>
        <mc:Fallback xmlns="">
          <p:sp>
            <p:nvSpPr>
              <p:cNvPr id="31" name="文字方塊 30">
                <a:extLst>
                  <a:ext uri="{FF2B5EF4-FFF2-40B4-BE49-F238E27FC236}">
                    <a16:creationId xmlns:a16="http://schemas.microsoft.com/office/drawing/2014/main" id="{646AA285-03DE-49EE-A039-22E3B51A3D20}"/>
                  </a:ext>
                </a:extLst>
              </p:cNvPr>
              <p:cNvSpPr txBox="1">
                <a:spLocks noRot="1" noChangeAspect="1" noMove="1" noResize="1" noEditPoints="1" noAdjustHandles="1" noChangeArrowheads="1" noChangeShapeType="1" noTextEdit="1"/>
              </p:cNvSpPr>
              <p:nvPr/>
            </p:nvSpPr>
            <p:spPr>
              <a:xfrm>
                <a:off x="9954282" y="1040503"/>
                <a:ext cx="632417" cy="369332"/>
              </a:xfrm>
              <a:prstGeom prst="rect">
                <a:avLst/>
              </a:prstGeom>
              <a:blipFill>
                <a:blip r:embed="rId15"/>
                <a:stretch>
                  <a:fillRect l="-11538" r="-2885" b="-23333"/>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2C405390-6F08-438D-855F-8BD4EA9BCB80}"/>
                  </a:ext>
                </a:extLst>
              </p:cNvPr>
              <p:cNvSpPr txBox="1"/>
              <p:nvPr/>
            </p:nvSpPr>
            <p:spPr>
              <a:xfrm>
                <a:off x="10747748" y="856862"/>
                <a:ext cx="6395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𝜇</m:t>
                          </m:r>
                        </m:e>
                        <m:sub>
                          <m:r>
                            <a:rPr lang="en-US" altLang="zh-TW" sz="2400" i="1">
                              <a:latin typeface="Cambria Math" panose="02040503050406030204" pitchFamily="18" charset="0"/>
                            </a:rPr>
                            <m:t>300</m:t>
                          </m:r>
                        </m:sub>
                      </m:sSub>
                    </m:oMath>
                  </m:oMathPara>
                </a14:m>
                <a:endParaRPr lang="zh-TW" altLang="en-US" sz="2400" dirty="0"/>
              </a:p>
            </p:txBody>
          </p:sp>
        </mc:Choice>
        <mc:Fallback xmlns="">
          <p:sp>
            <p:nvSpPr>
              <p:cNvPr id="32" name="文字方塊 31">
                <a:extLst>
                  <a:ext uri="{FF2B5EF4-FFF2-40B4-BE49-F238E27FC236}">
                    <a16:creationId xmlns:a16="http://schemas.microsoft.com/office/drawing/2014/main" id="{2C405390-6F08-438D-855F-8BD4EA9BCB80}"/>
                  </a:ext>
                </a:extLst>
              </p:cNvPr>
              <p:cNvSpPr txBox="1">
                <a:spLocks noRot="1" noChangeAspect="1" noMove="1" noResize="1" noEditPoints="1" noAdjustHandles="1" noChangeArrowheads="1" noChangeShapeType="1" noTextEdit="1"/>
              </p:cNvSpPr>
              <p:nvPr/>
            </p:nvSpPr>
            <p:spPr>
              <a:xfrm>
                <a:off x="10747748" y="856862"/>
                <a:ext cx="639534" cy="369332"/>
              </a:xfrm>
              <a:prstGeom prst="rect">
                <a:avLst/>
              </a:prstGeom>
              <a:blipFill>
                <a:blip r:embed="rId16"/>
                <a:stretch>
                  <a:fillRect l="-10476" r="-2857" b="-23333"/>
                </a:stretch>
              </a:blipFill>
            </p:spPr>
            <p:txBody>
              <a:bodyPr/>
              <a:lstStyle/>
              <a:p>
                <a:r>
                  <a:rPr lang="en-SG">
                    <a:noFill/>
                  </a:rPr>
                  <a:t> </a:t>
                </a:r>
              </a:p>
            </p:txBody>
          </p:sp>
        </mc:Fallback>
      </mc:AlternateContent>
      <p:cxnSp>
        <p:nvCxnSpPr>
          <p:cNvPr id="12" name="直線單箭頭接點 11">
            <a:extLst>
              <a:ext uri="{FF2B5EF4-FFF2-40B4-BE49-F238E27FC236}">
                <a16:creationId xmlns:a16="http://schemas.microsoft.com/office/drawing/2014/main" id="{66B292D6-1750-4369-97BF-B729E9A291AF}"/>
              </a:ext>
            </a:extLst>
          </p:cNvPr>
          <p:cNvCxnSpPr>
            <a:cxnSpLocks/>
            <a:endCxn id="10" idx="1"/>
          </p:cNvCxnSpPr>
          <p:nvPr/>
        </p:nvCxnSpPr>
        <p:spPr>
          <a:xfrm>
            <a:off x="9169848" y="1338901"/>
            <a:ext cx="309265" cy="2159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47AC45EE-238A-468D-B134-7625E8B92404}"/>
              </a:ext>
            </a:extLst>
          </p:cNvPr>
          <p:cNvCxnSpPr>
            <a:cxnSpLocks/>
            <a:stCxn id="9" idx="2"/>
            <a:endCxn id="31" idx="1"/>
          </p:cNvCxnSpPr>
          <p:nvPr/>
        </p:nvCxnSpPr>
        <p:spPr>
          <a:xfrm>
            <a:off x="9766905" y="614597"/>
            <a:ext cx="187377" cy="6105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63306C98-F9B8-41F9-9821-35D985A87690}"/>
              </a:ext>
            </a:extLst>
          </p:cNvPr>
          <p:cNvCxnSpPr>
            <a:cxnSpLocks/>
          </p:cNvCxnSpPr>
          <p:nvPr/>
        </p:nvCxnSpPr>
        <p:spPr>
          <a:xfrm>
            <a:off x="10804809" y="592825"/>
            <a:ext cx="61811" cy="367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6050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10" grpId="0"/>
      <p:bldP spid="31" grpId="0"/>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08EE69-330E-4E93-9C6F-10B3197B7633}"/>
              </a:ext>
            </a:extLst>
          </p:cNvPr>
          <p:cNvSpPr>
            <a:spLocks noGrp="1"/>
          </p:cNvSpPr>
          <p:nvPr>
            <p:ph type="title"/>
          </p:nvPr>
        </p:nvSpPr>
        <p:spPr>
          <a:xfrm>
            <a:off x="2897466" y="272797"/>
            <a:ext cx="7618134" cy="1354217"/>
          </a:xfrm>
        </p:spPr>
        <p:txBody>
          <a:bodyPr/>
          <a:lstStyle/>
          <a:p>
            <a:r>
              <a:rPr lang="en-US" altLang="zh-TW" dirty="0"/>
              <a:t>Batch normalization - Benefit</a:t>
            </a:r>
            <a:endParaRPr lang="zh-TW" altLang="en-US" dirty="0"/>
          </a:p>
        </p:txBody>
      </p:sp>
      <p:sp>
        <p:nvSpPr>
          <p:cNvPr id="3" name="內容版面配置區 2">
            <a:extLst>
              <a:ext uri="{FF2B5EF4-FFF2-40B4-BE49-F238E27FC236}">
                <a16:creationId xmlns:a16="http://schemas.microsoft.com/office/drawing/2014/main" id="{4A4375FF-1E6B-4314-8095-B451A244902D}"/>
              </a:ext>
            </a:extLst>
          </p:cNvPr>
          <p:cNvSpPr>
            <a:spLocks noGrp="1"/>
          </p:cNvSpPr>
          <p:nvPr>
            <p:ph idx="1"/>
          </p:nvPr>
        </p:nvSpPr>
        <p:spPr>
          <a:xfrm>
            <a:off x="838200" y="1633966"/>
            <a:ext cx="10896600" cy="4498967"/>
          </a:xfrm>
        </p:spPr>
        <p:txBody>
          <a:bodyPr>
            <a:noAutofit/>
          </a:bodyPr>
          <a:lstStyle/>
          <a:p>
            <a:pPr marL="342900" indent="-342900">
              <a:buFont typeface="Arial" panose="020B0604020202020204" pitchFamily="34" charset="0"/>
              <a:buChar char="•"/>
            </a:pPr>
            <a:r>
              <a:rPr lang="en-US" altLang="zh-TW" sz="3200" b="0" dirty="0">
                <a:solidFill>
                  <a:schemeClr val="tx1"/>
                </a:solidFill>
                <a:latin typeface="+mj-lt"/>
              </a:rPr>
              <a:t>BN reduces training times, and make very deep net trainable.</a:t>
            </a:r>
          </a:p>
          <a:p>
            <a:pPr marL="742950" lvl="1" indent="-285750">
              <a:buFont typeface="Arial" panose="020B0604020202020204" pitchFamily="34" charset="0"/>
              <a:buChar char="•"/>
            </a:pPr>
            <a:r>
              <a:rPr lang="en-US" altLang="zh-TW" sz="2800" dirty="0">
                <a:latin typeface="+mj-lt"/>
              </a:rPr>
              <a:t>Because of less Covariate Shift, we can use larger learning rates.</a:t>
            </a:r>
          </a:p>
          <a:p>
            <a:pPr marL="742950" lvl="1" indent="-285750">
              <a:buFont typeface="Arial" panose="020B0604020202020204" pitchFamily="34" charset="0"/>
              <a:buChar char="•"/>
            </a:pPr>
            <a:r>
              <a:rPr lang="en-US" altLang="zh-TW" sz="2800" dirty="0">
                <a:latin typeface="+mj-lt"/>
              </a:rPr>
              <a:t>Less exploding/vanishing gradients</a:t>
            </a:r>
          </a:p>
          <a:p>
            <a:pPr marL="1257300" lvl="2" indent="-342900">
              <a:buFont typeface="Arial" panose="020B0604020202020204" pitchFamily="34" charset="0"/>
              <a:buChar char="•"/>
            </a:pPr>
            <a:r>
              <a:rPr lang="en-US" altLang="zh-TW" sz="2800" dirty="0">
                <a:latin typeface="+mj-lt"/>
              </a:rPr>
              <a:t>Especially effective for sigmoid, tanh, etc.</a:t>
            </a:r>
          </a:p>
          <a:p>
            <a:pPr marL="1257300" lvl="2" indent="-342900">
              <a:buFont typeface="Arial" panose="020B0604020202020204" pitchFamily="34" charset="0"/>
              <a:buChar char="•"/>
            </a:pPr>
            <a:endParaRPr lang="en-US" altLang="zh-TW" sz="2800" dirty="0">
              <a:latin typeface="+mj-lt"/>
            </a:endParaRPr>
          </a:p>
          <a:p>
            <a:pPr marL="342900" indent="-342900">
              <a:buFont typeface="Arial" panose="020B0604020202020204" pitchFamily="34" charset="0"/>
              <a:buChar char="•"/>
            </a:pPr>
            <a:r>
              <a:rPr lang="en-US" altLang="zh-TW" sz="3200" b="0" dirty="0">
                <a:solidFill>
                  <a:schemeClr val="tx1"/>
                </a:solidFill>
                <a:latin typeface="+mj-lt"/>
              </a:rPr>
              <a:t>Learning is less affected by initialization. </a:t>
            </a:r>
          </a:p>
          <a:p>
            <a:pPr marL="342900" indent="-342900">
              <a:buFont typeface="Arial" panose="020B0604020202020204" pitchFamily="34" charset="0"/>
              <a:buChar char="•"/>
            </a:pPr>
            <a:endParaRPr lang="en-US" altLang="zh-TW" sz="3200" b="0" dirty="0">
              <a:solidFill>
                <a:schemeClr val="tx1"/>
              </a:solidFill>
              <a:latin typeface="+mj-lt"/>
            </a:endParaRPr>
          </a:p>
          <a:p>
            <a:pPr marL="342900" indent="-342900">
              <a:buFont typeface="Arial" panose="020B0604020202020204" pitchFamily="34" charset="0"/>
              <a:buChar char="•"/>
            </a:pPr>
            <a:r>
              <a:rPr lang="en-US" altLang="zh-TW" sz="3200" b="0" dirty="0">
                <a:solidFill>
                  <a:schemeClr val="tx1"/>
                </a:solidFill>
                <a:latin typeface="+mj-lt"/>
              </a:rPr>
              <a:t>BN reduces the demand for regularization. </a:t>
            </a:r>
          </a:p>
          <a:p>
            <a:endParaRPr lang="zh-TW" altLang="en-US" sz="2400" dirty="0"/>
          </a:p>
        </p:txBody>
      </p:sp>
    </p:spTree>
    <p:extLst>
      <p:ext uri="{BB962C8B-B14F-4D97-AF65-F5344CB8AC3E}">
        <p14:creationId xmlns:p14="http://schemas.microsoft.com/office/powerpoint/2010/main" val="34007541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887D90-8AB7-4E76-9397-351DFCEE9C7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52081E3-D04D-4819-80EF-D2689AB8713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4AA01C67-D9F3-4475-82E8-603776DB0739}"/>
              </a:ext>
            </a:extLst>
          </p:cNvPr>
          <p:cNvPicPr>
            <a:picLocks noChangeAspect="1"/>
          </p:cNvPicPr>
          <p:nvPr/>
        </p:nvPicPr>
        <p:blipFill>
          <a:blip r:embed="rId2"/>
          <a:stretch>
            <a:fillRect/>
          </a:stretch>
        </p:blipFill>
        <p:spPr>
          <a:xfrm>
            <a:off x="1939831" y="326819"/>
            <a:ext cx="8312338" cy="6223368"/>
          </a:xfrm>
          <a:prstGeom prst="rect">
            <a:avLst/>
          </a:prstGeom>
        </p:spPr>
      </p:pic>
    </p:spTree>
    <p:extLst>
      <p:ext uri="{BB962C8B-B14F-4D97-AF65-F5344CB8AC3E}">
        <p14:creationId xmlns:p14="http://schemas.microsoft.com/office/powerpoint/2010/main" val="7561164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US" altLang="zh-TW" dirty="0">
                <a:solidFill>
                  <a:schemeClr val="bg1"/>
                </a:solidFill>
              </a:rPr>
              <a:t>Transfer Learning</a:t>
            </a:r>
            <a:endParaRPr spc="-165" dirty="0">
              <a:solidFill>
                <a:schemeClr val="bg1"/>
              </a:solidFill>
            </a:endParaRPr>
          </a:p>
        </p:txBody>
      </p:sp>
    </p:spTree>
    <p:extLst>
      <p:ext uri="{BB962C8B-B14F-4D97-AF65-F5344CB8AC3E}">
        <p14:creationId xmlns:p14="http://schemas.microsoft.com/office/powerpoint/2010/main" val="1064059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466" y="272797"/>
            <a:ext cx="7846734" cy="695960"/>
          </a:xfrm>
        </p:spPr>
        <p:txBody>
          <a:bodyPr>
            <a:normAutofit/>
          </a:bodyPr>
          <a:lstStyle/>
          <a:p>
            <a:pPr fontAlgn="base"/>
            <a:r>
              <a:rPr lang="en-SG" dirty="0">
                <a:latin typeface="+mj-lt"/>
              </a:rPr>
              <a:t>What is Transfer Learning?</a:t>
            </a:r>
          </a:p>
        </p:txBody>
      </p:sp>
      <p:sp>
        <p:nvSpPr>
          <p:cNvPr id="6" name="Content Placeholder 2">
            <a:extLst>
              <a:ext uri="{FF2B5EF4-FFF2-40B4-BE49-F238E27FC236}">
                <a16:creationId xmlns:a16="http://schemas.microsoft.com/office/drawing/2014/main" id="{EDC21261-7BDE-4BB4-A461-E0A1F9F3034C}"/>
              </a:ext>
            </a:extLst>
          </p:cNvPr>
          <p:cNvSpPr>
            <a:spLocks noGrp="1"/>
          </p:cNvSpPr>
          <p:nvPr/>
        </p:nvSpPr>
        <p:spPr>
          <a:xfrm>
            <a:off x="990600" y="1219200"/>
            <a:ext cx="10363200" cy="4609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Improvement of learning in a </a:t>
            </a:r>
            <a:r>
              <a:rPr lang="en-US" sz="2800" b="1" dirty="0"/>
              <a:t>new</a:t>
            </a:r>
            <a:r>
              <a:rPr lang="en-US" sz="2800" dirty="0"/>
              <a:t> task through the </a:t>
            </a:r>
            <a:r>
              <a:rPr lang="en-US" sz="2800" i="1" dirty="0">
                <a:solidFill>
                  <a:srgbClr val="FF0000"/>
                </a:solidFill>
              </a:rPr>
              <a:t>transfer of knowledge</a:t>
            </a:r>
            <a:r>
              <a:rPr lang="en-US" sz="2800" i="1" dirty="0"/>
              <a:t> </a:t>
            </a:r>
            <a:r>
              <a:rPr lang="en-US" sz="2800" dirty="0"/>
              <a:t>from a </a:t>
            </a:r>
            <a:r>
              <a:rPr lang="en-US" sz="2800" b="1" dirty="0"/>
              <a:t>related</a:t>
            </a:r>
            <a:r>
              <a:rPr lang="en-US" sz="2800" dirty="0"/>
              <a:t> task that has already been learned.</a:t>
            </a:r>
          </a:p>
          <a:p>
            <a:pPr marL="0" indent="0">
              <a:buNone/>
            </a:pPr>
            <a:endParaRPr lang="en-US" sz="2800" dirty="0"/>
          </a:p>
        </p:txBody>
      </p:sp>
      <p:pic>
        <p:nvPicPr>
          <p:cNvPr id="1026" name="Picture 2" descr="Depiction of Inductive Transfer">
            <a:extLst>
              <a:ext uri="{FF2B5EF4-FFF2-40B4-BE49-F238E27FC236}">
                <a16:creationId xmlns:a16="http://schemas.microsoft.com/office/drawing/2014/main" id="{0D0BC434-627B-4906-A212-255D0F38E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590800"/>
            <a:ext cx="7620000" cy="367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252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8839200" cy="677108"/>
          </a:xfrm>
        </p:spPr>
        <p:txBody>
          <a:bodyPr/>
          <a:lstStyle/>
          <a:p>
            <a:pPr algn="ctr" fontAlgn="base"/>
            <a:r>
              <a:rPr lang="en-SG" dirty="0">
                <a:latin typeface="+mj-lt"/>
              </a:rPr>
              <a:t>How to Use Transfer Learning?</a:t>
            </a:r>
          </a:p>
        </p:txBody>
      </p:sp>
      <p:sp>
        <p:nvSpPr>
          <p:cNvPr id="6" name="Content Placeholder 2">
            <a:extLst>
              <a:ext uri="{FF2B5EF4-FFF2-40B4-BE49-F238E27FC236}">
                <a16:creationId xmlns:a16="http://schemas.microsoft.com/office/drawing/2014/main" id="{7ADD419F-B998-460F-91E5-BC0C9D4F1935}"/>
              </a:ext>
            </a:extLst>
          </p:cNvPr>
          <p:cNvSpPr>
            <a:spLocks noGrp="1"/>
          </p:cNvSpPr>
          <p:nvPr/>
        </p:nvSpPr>
        <p:spPr>
          <a:xfrm>
            <a:off x="838200" y="1295400"/>
            <a:ext cx="10363200" cy="5114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SG" b="1" dirty="0"/>
              <a:t>Select Source Model: </a:t>
            </a:r>
            <a:r>
              <a:rPr lang="en-SG" dirty="0"/>
              <a:t> a pre-trained source model is chosen from available models. </a:t>
            </a:r>
          </a:p>
          <a:p>
            <a:pPr fontAlgn="base"/>
            <a:endParaRPr lang="en-SG" b="1" dirty="0"/>
          </a:p>
          <a:p>
            <a:pPr fontAlgn="base"/>
            <a:r>
              <a:rPr lang="en-SG" b="1" dirty="0"/>
              <a:t>Reuse Model:</a:t>
            </a:r>
            <a:r>
              <a:rPr lang="en-SG" dirty="0"/>
              <a:t> the model pre-trained model can then be used as the starting point for a model on the second task of interest. </a:t>
            </a:r>
          </a:p>
          <a:p>
            <a:pPr fontAlgn="base"/>
            <a:endParaRPr lang="en-SG" b="1" dirty="0"/>
          </a:p>
          <a:p>
            <a:pPr fontAlgn="base"/>
            <a:r>
              <a:rPr lang="en-SG" b="1" dirty="0"/>
              <a:t>Tune Model: </a:t>
            </a:r>
            <a:r>
              <a:rPr lang="en-SG" dirty="0"/>
              <a:t>optionally, the model may need to be adapted or refined on the input-output pair data available for the task of interest.</a:t>
            </a:r>
          </a:p>
          <a:p>
            <a:pPr lvl="1"/>
            <a:endParaRPr lang="en-US" dirty="0"/>
          </a:p>
        </p:txBody>
      </p:sp>
    </p:spTree>
    <p:extLst>
      <p:ext uri="{BB962C8B-B14F-4D97-AF65-F5344CB8AC3E}">
        <p14:creationId xmlns:p14="http://schemas.microsoft.com/office/powerpoint/2010/main" val="2538582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2737" y="273811"/>
            <a:ext cx="3946525" cy="665480"/>
          </a:xfrm>
          <a:prstGeom prst="rect">
            <a:avLst/>
          </a:prstGeom>
        </p:spPr>
        <p:txBody>
          <a:bodyPr vert="horz" wrap="square" lIns="0" tIns="12700" rIns="0" bIns="0" rtlCol="0">
            <a:spAutoFit/>
          </a:bodyPr>
          <a:lstStyle/>
          <a:p>
            <a:pPr marL="12700">
              <a:lnSpc>
                <a:spcPct val="100000"/>
              </a:lnSpc>
              <a:spcBef>
                <a:spcPts val="100"/>
              </a:spcBef>
            </a:pPr>
            <a:r>
              <a:rPr sz="4200" spc="-210" dirty="0"/>
              <a:t>ImageNet</a:t>
            </a:r>
            <a:r>
              <a:rPr sz="4200" spc="-45" dirty="0"/>
              <a:t> </a:t>
            </a:r>
            <a:r>
              <a:rPr sz="4200" spc="-195" dirty="0"/>
              <a:t>Dataset</a:t>
            </a:r>
            <a:endParaRPr sz="4200" dirty="0"/>
          </a:p>
        </p:txBody>
      </p:sp>
      <p:sp>
        <p:nvSpPr>
          <p:cNvPr id="3" name="object 3"/>
          <p:cNvSpPr txBox="1"/>
          <p:nvPr/>
        </p:nvSpPr>
        <p:spPr>
          <a:xfrm>
            <a:off x="4561687" y="5949188"/>
            <a:ext cx="3439313" cy="382156"/>
          </a:xfrm>
          <a:prstGeom prst="rect">
            <a:avLst/>
          </a:prstGeom>
        </p:spPr>
        <p:txBody>
          <a:bodyPr vert="horz" wrap="square" lIns="0" tIns="12700" rIns="0" bIns="0" rtlCol="0">
            <a:spAutoFit/>
          </a:bodyPr>
          <a:lstStyle/>
          <a:p>
            <a:pPr marL="12700">
              <a:lnSpc>
                <a:spcPct val="100000"/>
              </a:lnSpc>
              <a:spcBef>
                <a:spcPts val="100"/>
              </a:spcBef>
            </a:pPr>
            <a:r>
              <a:rPr lang="en-SG" sz="2400" dirty="0"/>
              <a:t>1409 pictures of bananas.</a:t>
            </a:r>
            <a:endParaRPr sz="2400" dirty="0">
              <a:latin typeface="Arial"/>
              <a:cs typeface="Arial"/>
            </a:endParaRPr>
          </a:p>
        </p:txBody>
      </p:sp>
      <p:sp>
        <p:nvSpPr>
          <p:cNvPr id="4" name="object 4"/>
          <p:cNvSpPr/>
          <p:nvPr/>
        </p:nvSpPr>
        <p:spPr>
          <a:xfrm>
            <a:off x="557783" y="2602992"/>
            <a:ext cx="1594104" cy="1399031"/>
          </a:xfrm>
          <a:prstGeom prst="rect">
            <a:avLst/>
          </a:prstGeom>
          <a:blipFill>
            <a:blip r:embed="rId2" cstate="print"/>
            <a:stretch>
              <a:fillRect/>
            </a:stretch>
          </a:blipFill>
        </p:spPr>
        <p:txBody>
          <a:bodyPr wrap="square" lIns="0" tIns="0" rIns="0" bIns="0" rtlCol="0"/>
          <a:lstStyle/>
          <a:p>
            <a:endParaRPr dirty="0"/>
          </a:p>
        </p:txBody>
      </p:sp>
      <p:sp>
        <p:nvSpPr>
          <p:cNvPr id="5" name="object 5"/>
          <p:cNvSpPr/>
          <p:nvPr/>
        </p:nvSpPr>
        <p:spPr>
          <a:xfrm>
            <a:off x="2471927" y="4379976"/>
            <a:ext cx="1591055" cy="1395984"/>
          </a:xfrm>
          <a:prstGeom prst="rect">
            <a:avLst/>
          </a:prstGeom>
          <a:blipFill>
            <a:blip r:embed="rId3" cstate="print"/>
            <a:stretch>
              <a:fillRect/>
            </a:stretch>
          </a:blipFill>
        </p:spPr>
        <p:txBody>
          <a:bodyPr wrap="square" lIns="0" tIns="0" rIns="0" bIns="0" rtlCol="0"/>
          <a:lstStyle/>
          <a:p>
            <a:endParaRPr dirty="0"/>
          </a:p>
        </p:txBody>
      </p:sp>
      <p:sp>
        <p:nvSpPr>
          <p:cNvPr id="6" name="object 6"/>
          <p:cNvSpPr/>
          <p:nvPr/>
        </p:nvSpPr>
        <p:spPr>
          <a:xfrm>
            <a:off x="8129016" y="2621279"/>
            <a:ext cx="1594103" cy="1399032"/>
          </a:xfrm>
          <a:prstGeom prst="rect">
            <a:avLst/>
          </a:prstGeom>
          <a:blipFill>
            <a:blip r:embed="rId4" cstate="print"/>
            <a:stretch>
              <a:fillRect/>
            </a:stretch>
          </a:blipFill>
        </p:spPr>
        <p:txBody>
          <a:bodyPr wrap="square" lIns="0" tIns="0" rIns="0" bIns="0" rtlCol="0"/>
          <a:lstStyle/>
          <a:p>
            <a:endParaRPr dirty="0"/>
          </a:p>
        </p:txBody>
      </p:sp>
      <p:sp>
        <p:nvSpPr>
          <p:cNvPr id="7" name="object 7"/>
          <p:cNvSpPr/>
          <p:nvPr/>
        </p:nvSpPr>
        <p:spPr>
          <a:xfrm>
            <a:off x="6254496" y="4379976"/>
            <a:ext cx="1597152" cy="1395984"/>
          </a:xfrm>
          <a:prstGeom prst="rect">
            <a:avLst/>
          </a:prstGeom>
          <a:blipFill>
            <a:blip r:embed="rId5" cstate="print"/>
            <a:stretch>
              <a:fillRect/>
            </a:stretch>
          </a:blipFill>
        </p:spPr>
        <p:txBody>
          <a:bodyPr wrap="square" lIns="0" tIns="0" rIns="0" bIns="0" rtlCol="0"/>
          <a:lstStyle/>
          <a:p>
            <a:endParaRPr dirty="0"/>
          </a:p>
        </p:txBody>
      </p:sp>
      <p:sp>
        <p:nvSpPr>
          <p:cNvPr id="8" name="object 8"/>
          <p:cNvSpPr/>
          <p:nvPr/>
        </p:nvSpPr>
        <p:spPr>
          <a:xfrm>
            <a:off x="4383023" y="2621279"/>
            <a:ext cx="1594103" cy="1399032"/>
          </a:xfrm>
          <a:prstGeom prst="rect">
            <a:avLst/>
          </a:prstGeom>
          <a:blipFill>
            <a:blip r:embed="rId6" cstate="print"/>
            <a:stretch>
              <a:fillRect/>
            </a:stretch>
          </a:blipFill>
        </p:spPr>
        <p:txBody>
          <a:bodyPr wrap="square" lIns="0" tIns="0" rIns="0" bIns="0" rtlCol="0"/>
          <a:lstStyle/>
          <a:p>
            <a:endParaRPr dirty="0"/>
          </a:p>
        </p:txBody>
      </p:sp>
      <p:sp>
        <p:nvSpPr>
          <p:cNvPr id="9" name="object 9"/>
          <p:cNvSpPr/>
          <p:nvPr/>
        </p:nvSpPr>
        <p:spPr>
          <a:xfrm>
            <a:off x="8129016" y="4379976"/>
            <a:ext cx="1594103" cy="1395984"/>
          </a:xfrm>
          <a:prstGeom prst="rect">
            <a:avLst/>
          </a:prstGeom>
          <a:blipFill>
            <a:blip r:embed="rId7" cstate="print"/>
            <a:stretch>
              <a:fillRect/>
            </a:stretch>
          </a:blipFill>
        </p:spPr>
        <p:txBody>
          <a:bodyPr wrap="square" lIns="0" tIns="0" rIns="0" bIns="0" rtlCol="0"/>
          <a:lstStyle/>
          <a:p>
            <a:endParaRPr dirty="0"/>
          </a:p>
        </p:txBody>
      </p:sp>
      <p:sp>
        <p:nvSpPr>
          <p:cNvPr id="10" name="object 10"/>
          <p:cNvSpPr/>
          <p:nvPr/>
        </p:nvSpPr>
        <p:spPr>
          <a:xfrm>
            <a:off x="557783" y="4376928"/>
            <a:ext cx="1594104" cy="1399032"/>
          </a:xfrm>
          <a:prstGeom prst="rect">
            <a:avLst/>
          </a:prstGeom>
          <a:blipFill>
            <a:blip r:embed="rId8" cstate="print"/>
            <a:stretch>
              <a:fillRect/>
            </a:stretch>
          </a:blipFill>
        </p:spPr>
        <p:txBody>
          <a:bodyPr wrap="square" lIns="0" tIns="0" rIns="0" bIns="0" rtlCol="0"/>
          <a:lstStyle/>
          <a:p>
            <a:endParaRPr dirty="0"/>
          </a:p>
        </p:txBody>
      </p:sp>
      <p:sp>
        <p:nvSpPr>
          <p:cNvPr id="11" name="object 11"/>
          <p:cNvSpPr/>
          <p:nvPr/>
        </p:nvSpPr>
        <p:spPr>
          <a:xfrm>
            <a:off x="6257544" y="2621279"/>
            <a:ext cx="1594103" cy="1399032"/>
          </a:xfrm>
          <a:prstGeom prst="rect">
            <a:avLst/>
          </a:prstGeom>
          <a:blipFill>
            <a:blip r:embed="rId9" cstate="print"/>
            <a:stretch>
              <a:fillRect/>
            </a:stretch>
          </a:blipFill>
        </p:spPr>
        <p:txBody>
          <a:bodyPr wrap="square" lIns="0" tIns="0" rIns="0" bIns="0" rtlCol="0"/>
          <a:lstStyle/>
          <a:p>
            <a:endParaRPr dirty="0"/>
          </a:p>
        </p:txBody>
      </p:sp>
      <p:sp>
        <p:nvSpPr>
          <p:cNvPr id="12" name="object 12"/>
          <p:cNvSpPr/>
          <p:nvPr/>
        </p:nvSpPr>
        <p:spPr>
          <a:xfrm>
            <a:off x="4346447" y="4379976"/>
            <a:ext cx="1591055" cy="1395984"/>
          </a:xfrm>
          <a:prstGeom prst="rect">
            <a:avLst/>
          </a:prstGeom>
          <a:blipFill>
            <a:blip r:embed="rId10" cstate="print"/>
            <a:stretch>
              <a:fillRect/>
            </a:stretch>
          </a:blipFill>
        </p:spPr>
        <p:txBody>
          <a:bodyPr wrap="square" lIns="0" tIns="0" rIns="0" bIns="0" rtlCol="0"/>
          <a:lstStyle/>
          <a:p>
            <a:endParaRPr dirty="0"/>
          </a:p>
        </p:txBody>
      </p:sp>
      <p:sp>
        <p:nvSpPr>
          <p:cNvPr id="13" name="object 13"/>
          <p:cNvSpPr/>
          <p:nvPr/>
        </p:nvSpPr>
        <p:spPr>
          <a:xfrm>
            <a:off x="10040111" y="2621279"/>
            <a:ext cx="1594103" cy="1399032"/>
          </a:xfrm>
          <a:prstGeom prst="rect">
            <a:avLst/>
          </a:prstGeom>
          <a:blipFill>
            <a:blip r:embed="rId11" cstate="print"/>
            <a:stretch>
              <a:fillRect/>
            </a:stretch>
          </a:blipFill>
        </p:spPr>
        <p:txBody>
          <a:bodyPr wrap="square" lIns="0" tIns="0" rIns="0" bIns="0" rtlCol="0"/>
          <a:lstStyle/>
          <a:p>
            <a:endParaRPr dirty="0"/>
          </a:p>
        </p:txBody>
      </p:sp>
      <p:sp>
        <p:nvSpPr>
          <p:cNvPr id="14" name="object 14"/>
          <p:cNvSpPr/>
          <p:nvPr/>
        </p:nvSpPr>
        <p:spPr>
          <a:xfrm>
            <a:off x="10040111" y="4379976"/>
            <a:ext cx="1594103" cy="1395984"/>
          </a:xfrm>
          <a:prstGeom prst="rect">
            <a:avLst/>
          </a:prstGeom>
          <a:blipFill>
            <a:blip r:embed="rId12" cstate="print"/>
            <a:stretch>
              <a:fillRect/>
            </a:stretch>
          </a:blipFill>
        </p:spPr>
        <p:txBody>
          <a:bodyPr wrap="square" lIns="0" tIns="0" rIns="0" bIns="0" rtlCol="0"/>
          <a:lstStyle/>
          <a:p>
            <a:endParaRPr dirty="0"/>
          </a:p>
        </p:txBody>
      </p:sp>
      <p:sp>
        <p:nvSpPr>
          <p:cNvPr id="15" name="object 15"/>
          <p:cNvSpPr/>
          <p:nvPr/>
        </p:nvSpPr>
        <p:spPr>
          <a:xfrm>
            <a:off x="2471927" y="2621279"/>
            <a:ext cx="1591055" cy="1399032"/>
          </a:xfrm>
          <a:prstGeom prst="rect">
            <a:avLst/>
          </a:prstGeom>
          <a:blipFill>
            <a:blip r:embed="rId13" cstate="print"/>
            <a:stretch>
              <a:fillRect/>
            </a:stretch>
          </a:blipFill>
        </p:spPr>
        <p:txBody>
          <a:bodyPr wrap="square" lIns="0" tIns="0" rIns="0" bIns="0" rtlCol="0"/>
          <a:lstStyle/>
          <a:p>
            <a:endParaRPr dirty="0"/>
          </a:p>
        </p:txBody>
      </p:sp>
      <p:sp>
        <p:nvSpPr>
          <p:cNvPr id="16" name="object 16"/>
          <p:cNvSpPr txBox="1"/>
          <p:nvPr/>
        </p:nvSpPr>
        <p:spPr>
          <a:xfrm>
            <a:off x="1849780" y="1344675"/>
            <a:ext cx="8493125" cy="1095172"/>
          </a:xfrm>
          <a:prstGeom prst="rect">
            <a:avLst/>
          </a:prstGeom>
        </p:spPr>
        <p:txBody>
          <a:bodyPr vert="horz" wrap="square" lIns="0" tIns="12700" rIns="0" bIns="0" rtlCol="0">
            <a:spAutoFit/>
          </a:bodyPr>
          <a:lstStyle/>
          <a:p>
            <a:pPr algn="ctr">
              <a:lnSpc>
                <a:spcPct val="100000"/>
              </a:lnSpc>
              <a:spcBef>
                <a:spcPts val="100"/>
              </a:spcBef>
            </a:pPr>
            <a:r>
              <a:rPr lang="en-SG" sz="2800" dirty="0"/>
              <a:t>Dataset of over 14 million images across 21,841 categories</a:t>
            </a:r>
            <a:endParaRPr sz="2800" dirty="0">
              <a:latin typeface="Arial"/>
              <a:cs typeface="Arial"/>
            </a:endParaRPr>
          </a:p>
          <a:p>
            <a:pPr algn="ctr">
              <a:lnSpc>
                <a:spcPct val="100000"/>
              </a:lnSpc>
              <a:spcBef>
                <a:spcPts val="2175"/>
              </a:spcBef>
            </a:pPr>
            <a:r>
              <a:rPr lang="en-SG" sz="2400" dirty="0"/>
              <a:t>“Elongated crescent-shaped yellow fruit with soft sweet flesh”</a:t>
            </a:r>
            <a:endParaRPr sz="2400" dirty="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8839200" cy="677108"/>
          </a:xfrm>
        </p:spPr>
        <p:txBody>
          <a:bodyPr/>
          <a:lstStyle/>
          <a:p>
            <a:pPr algn="ctr" fontAlgn="base"/>
            <a:r>
              <a:rPr lang="en-SG" dirty="0">
                <a:latin typeface="+mj-lt"/>
              </a:rPr>
              <a:t>When to Use Transfer Learning?</a:t>
            </a:r>
          </a:p>
        </p:txBody>
      </p:sp>
      <p:sp>
        <p:nvSpPr>
          <p:cNvPr id="6" name="Content Placeholder 2">
            <a:extLst>
              <a:ext uri="{FF2B5EF4-FFF2-40B4-BE49-F238E27FC236}">
                <a16:creationId xmlns:a16="http://schemas.microsoft.com/office/drawing/2014/main" id="{7ADD419F-B998-460F-91E5-BC0C9D4F1935}"/>
              </a:ext>
            </a:extLst>
          </p:cNvPr>
          <p:cNvSpPr>
            <a:spLocks noGrp="1"/>
          </p:cNvSpPr>
          <p:nvPr/>
        </p:nvSpPr>
        <p:spPr>
          <a:xfrm>
            <a:off x="838200" y="1295400"/>
            <a:ext cx="10363200" cy="5114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3200" dirty="0"/>
              <a:t>New domain with insufficient data</a:t>
            </a:r>
          </a:p>
          <a:p>
            <a:pPr lvl="1"/>
            <a:r>
              <a:rPr lang="en-SG" sz="2800" dirty="0"/>
              <a:t> there is a big pre-existing data pool that can be transferred to this problem.</a:t>
            </a:r>
            <a:endParaRPr lang="en-US" sz="2800" dirty="0"/>
          </a:p>
          <a:p>
            <a:endParaRPr lang="en-US" u="sng" dirty="0"/>
          </a:p>
          <a:p>
            <a:r>
              <a:rPr lang="en-US" sz="3200" dirty="0"/>
              <a:t>New dataset is small and similar to original dataset.</a:t>
            </a:r>
          </a:p>
          <a:p>
            <a:pPr lvl="1"/>
            <a:r>
              <a:rPr lang="en-US" sz="2800" dirty="0"/>
              <a:t>train a linear classifier on the features extracted by CNN</a:t>
            </a:r>
          </a:p>
          <a:p>
            <a:pPr marL="457200" lvl="1" indent="0">
              <a:buNone/>
            </a:pPr>
            <a:endParaRPr lang="en-US" sz="3200" dirty="0"/>
          </a:p>
          <a:p>
            <a:r>
              <a:rPr lang="en-US" sz="3200" dirty="0"/>
              <a:t>New dataset is large and similar to the original dataset</a:t>
            </a:r>
          </a:p>
          <a:p>
            <a:pPr lvl="1"/>
            <a:r>
              <a:rPr lang="en-US" sz="2800" dirty="0"/>
              <a:t>fine-tune through the full network</a:t>
            </a:r>
          </a:p>
          <a:p>
            <a:pPr lvl="1"/>
            <a:endParaRPr lang="en-US" dirty="0"/>
          </a:p>
        </p:txBody>
      </p:sp>
    </p:spTree>
    <p:extLst>
      <p:ext uri="{BB962C8B-B14F-4D97-AF65-F5344CB8AC3E}">
        <p14:creationId xmlns:p14="http://schemas.microsoft.com/office/powerpoint/2010/main" val="2866656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04800"/>
            <a:ext cx="8839200" cy="677108"/>
          </a:xfrm>
        </p:spPr>
        <p:txBody>
          <a:bodyPr/>
          <a:lstStyle/>
          <a:p>
            <a:pPr algn="ctr" fontAlgn="base"/>
            <a:r>
              <a:rPr lang="en-SG" dirty="0">
                <a:latin typeface="+mj-lt"/>
              </a:rPr>
              <a:t>Benefits of Transfer Learning</a:t>
            </a:r>
          </a:p>
        </p:txBody>
      </p:sp>
      <p:sp>
        <p:nvSpPr>
          <p:cNvPr id="6" name="Content Placeholder 2">
            <a:extLst>
              <a:ext uri="{FF2B5EF4-FFF2-40B4-BE49-F238E27FC236}">
                <a16:creationId xmlns:a16="http://schemas.microsoft.com/office/drawing/2014/main" id="{7ADD419F-B998-460F-91E5-BC0C9D4F1935}"/>
              </a:ext>
            </a:extLst>
          </p:cNvPr>
          <p:cNvSpPr>
            <a:spLocks noGrp="1"/>
          </p:cNvSpPr>
          <p:nvPr/>
        </p:nvSpPr>
        <p:spPr>
          <a:xfrm>
            <a:off x="838200" y="1295400"/>
            <a:ext cx="10744200" cy="51141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SG" sz="3200" dirty="0"/>
              <a:t>Higher start: good starting point</a:t>
            </a:r>
          </a:p>
          <a:p>
            <a:pPr fontAlgn="base"/>
            <a:r>
              <a:rPr lang="en-SG" sz="3200" dirty="0"/>
              <a:t>Higher slope: faster improvement</a:t>
            </a:r>
          </a:p>
          <a:p>
            <a:pPr fontAlgn="base"/>
            <a:r>
              <a:rPr lang="en-SG" sz="3200" dirty="0"/>
              <a:t>Higher asymptote: Faster convergence</a:t>
            </a:r>
            <a:endParaRPr lang="en-US" sz="3200" dirty="0"/>
          </a:p>
        </p:txBody>
      </p:sp>
      <p:pic>
        <p:nvPicPr>
          <p:cNvPr id="2052" name="Picture 4" descr="Three ways in which transfer might improve learning">
            <a:extLst>
              <a:ext uri="{FF2B5EF4-FFF2-40B4-BE49-F238E27FC236}">
                <a16:creationId xmlns:a16="http://schemas.microsoft.com/office/drawing/2014/main" id="{74B38172-14FC-4B23-90B1-72D17058E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971800"/>
            <a:ext cx="7467600" cy="368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98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Things to remember</a:t>
            </a:r>
            <a:endParaRPr lang="en-US" dirty="0"/>
          </a:p>
        </p:txBody>
      </p:sp>
      <p:sp>
        <p:nvSpPr>
          <p:cNvPr id="3" name="Content Placeholder 2"/>
          <p:cNvSpPr>
            <a:spLocks noGrp="1"/>
          </p:cNvSpPr>
          <p:nvPr>
            <p:ph idx="1"/>
          </p:nvPr>
        </p:nvSpPr>
        <p:spPr>
          <a:xfrm>
            <a:off x="609600" y="1303189"/>
            <a:ext cx="11011737" cy="3108543"/>
          </a:xfrm>
        </p:spPr>
        <p:txBody>
          <a:bodyPr/>
          <a:lstStyle/>
          <a:p>
            <a:pPr marL="800100" lvl="1" indent="-342900">
              <a:buFont typeface="Arial" panose="020B0604020202020204" pitchFamily="34" charset="0"/>
              <a:buChar char="•"/>
            </a:pPr>
            <a:r>
              <a:rPr lang="en-US" sz="3600" dirty="0"/>
              <a:t>Dropout</a:t>
            </a:r>
          </a:p>
          <a:p>
            <a:pPr marL="800100" lvl="1" indent="-342900">
              <a:buFont typeface="Arial" panose="020B0604020202020204" pitchFamily="34" charset="0"/>
              <a:buChar char="•"/>
            </a:pPr>
            <a:r>
              <a:rPr lang="en-US" sz="3600" dirty="0"/>
              <a:t>Data augmentation</a:t>
            </a:r>
          </a:p>
          <a:p>
            <a:pPr marL="800100" lvl="1" indent="-342900">
              <a:buFont typeface="Arial" panose="020B0604020202020204" pitchFamily="34" charset="0"/>
              <a:buChar char="•"/>
            </a:pPr>
            <a:r>
              <a:rPr lang="en-US" sz="3600" dirty="0"/>
              <a:t>Activation </a:t>
            </a:r>
          </a:p>
          <a:p>
            <a:pPr marL="800100" lvl="1" indent="-342900">
              <a:buFont typeface="Arial" panose="020B0604020202020204" pitchFamily="34" charset="0"/>
              <a:buChar char="•"/>
            </a:pPr>
            <a:r>
              <a:rPr lang="en-US" sz="3600" dirty="0"/>
              <a:t>Batch normalization</a:t>
            </a:r>
          </a:p>
          <a:p>
            <a:pPr marL="800100" lvl="1" indent="-342900">
              <a:buFont typeface="Arial" panose="020B0604020202020204" pitchFamily="34" charset="0"/>
              <a:buChar char="•"/>
            </a:pPr>
            <a:r>
              <a:rPr lang="en-US" sz="3600" dirty="0"/>
              <a:t>Transfer learning</a:t>
            </a:r>
          </a:p>
          <a:p>
            <a:endParaRPr lang="en-US" dirty="0"/>
          </a:p>
        </p:txBody>
      </p:sp>
    </p:spTree>
    <p:extLst>
      <p:ext uri="{BB962C8B-B14F-4D97-AF65-F5344CB8AC3E}">
        <p14:creationId xmlns:p14="http://schemas.microsoft.com/office/powerpoint/2010/main" val="230080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758759" y="3025141"/>
            <a:ext cx="8676005" cy="695960"/>
          </a:xfrm>
          <a:prstGeom prst="rect">
            <a:avLst/>
          </a:prstGeom>
        </p:spPr>
        <p:txBody>
          <a:bodyPr vert="horz" wrap="square" lIns="0" tIns="12700" rIns="0" bIns="0" rtlCol="0">
            <a:spAutoFit/>
          </a:bodyPr>
          <a:lstStyle/>
          <a:p>
            <a:pPr marL="12700" algn="ctr">
              <a:lnSpc>
                <a:spcPct val="100000"/>
              </a:lnSpc>
              <a:spcBef>
                <a:spcPts val="100"/>
              </a:spcBef>
            </a:pPr>
            <a:r>
              <a:rPr lang="en-SG" spc="-125" dirty="0">
                <a:solidFill>
                  <a:srgbClr val="FFFFFF"/>
                </a:solidFill>
              </a:rPr>
              <a:t>Beyond Classification</a:t>
            </a:r>
            <a:endParaRPr spc="-165" dirty="0">
              <a:solidFill>
                <a:srgbClr val="FFFFFF"/>
              </a:solidFill>
            </a:endParaRPr>
          </a:p>
        </p:txBody>
      </p:sp>
    </p:spTree>
    <p:extLst>
      <p:ext uri="{BB962C8B-B14F-4D97-AF65-F5344CB8AC3E}">
        <p14:creationId xmlns:p14="http://schemas.microsoft.com/office/powerpoint/2010/main" val="270507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0309" y="273811"/>
            <a:ext cx="4591685" cy="665480"/>
          </a:xfrm>
          <a:prstGeom prst="rect">
            <a:avLst/>
          </a:prstGeom>
        </p:spPr>
        <p:txBody>
          <a:bodyPr vert="horz" wrap="square" lIns="0" tIns="12700" rIns="0" bIns="0" rtlCol="0">
            <a:spAutoFit/>
          </a:bodyPr>
          <a:lstStyle/>
          <a:p>
            <a:pPr marL="12700">
              <a:lnSpc>
                <a:spcPct val="100000"/>
              </a:lnSpc>
              <a:spcBef>
                <a:spcPts val="100"/>
              </a:spcBef>
            </a:pPr>
            <a:r>
              <a:rPr sz="4200" spc="-275" dirty="0"/>
              <a:t>Beyond</a:t>
            </a:r>
            <a:r>
              <a:rPr sz="4200" spc="-90" dirty="0"/>
              <a:t> </a:t>
            </a:r>
            <a:r>
              <a:rPr sz="4200" spc="-185" dirty="0"/>
              <a:t>Classification</a:t>
            </a:r>
            <a:endParaRPr sz="4200"/>
          </a:p>
        </p:txBody>
      </p:sp>
      <p:sp>
        <p:nvSpPr>
          <p:cNvPr id="3" name="object 3"/>
          <p:cNvSpPr txBox="1"/>
          <p:nvPr/>
        </p:nvSpPr>
        <p:spPr>
          <a:xfrm>
            <a:off x="4999329" y="1782571"/>
            <a:ext cx="2205355" cy="391160"/>
          </a:xfrm>
          <a:prstGeom prst="rect">
            <a:avLst/>
          </a:prstGeom>
        </p:spPr>
        <p:txBody>
          <a:bodyPr vert="horz" wrap="square" lIns="0" tIns="12700" rIns="0" bIns="0" rtlCol="0">
            <a:spAutoFit/>
          </a:bodyPr>
          <a:lstStyle/>
          <a:p>
            <a:pPr marL="12700">
              <a:lnSpc>
                <a:spcPct val="100000"/>
              </a:lnSpc>
              <a:spcBef>
                <a:spcPts val="100"/>
              </a:spcBef>
            </a:pPr>
            <a:r>
              <a:rPr sz="2400" spc="-45" dirty="0">
                <a:latin typeface="Arial"/>
                <a:cs typeface="Arial"/>
              </a:rPr>
              <a:t>Object</a:t>
            </a:r>
            <a:r>
              <a:rPr sz="2400" spc="-65" dirty="0">
                <a:latin typeface="Arial"/>
                <a:cs typeface="Arial"/>
              </a:rPr>
              <a:t> </a:t>
            </a:r>
            <a:r>
              <a:rPr sz="2400" spc="-40" dirty="0">
                <a:latin typeface="Arial"/>
                <a:cs typeface="Arial"/>
              </a:rPr>
              <a:t>Detection</a:t>
            </a:r>
            <a:endParaRPr sz="2400">
              <a:latin typeface="Arial"/>
              <a:cs typeface="Arial"/>
            </a:endParaRPr>
          </a:p>
        </p:txBody>
      </p:sp>
      <p:sp>
        <p:nvSpPr>
          <p:cNvPr id="4" name="object 4"/>
          <p:cNvSpPr txBox="1"/>
          <p:nvPr/>
        </p:nvSpPr>
        <p:spPr>
          <a:xfrm>
            <a:off x="4823561" y="5037835"/>
            <a:ext cx="2556510" cy="391160"/>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FF0000"/>
                </a:solidFill>
                <a:latin typeface="Trebuchet MS"/>
                <a:cs typeface="Trebuchet MS"/>
              </a:rPr>
              <a:t>CAT</a:t>
            </a:r>
            <a:r>
              <a:rPr sz="2400" b="1" spc="-25" dirty="0">
                <a:latin typeface="Trebuchet MS"/>
                <a:cs typeface="Trebuchet MS"/>
              </a:rPr>
              <a:t>, </a:t>
            </a:r>
            <a:r>
              <a:rPr sz="2400" b="1" spc="140" dirty="0">
                <a:solidFill>
                  <a:srgbClr val="358ADB"/>
                </a:solidFill>
                <a:latin typeface="Trebuchet MS"/>
                <a:cs typeface="Trebuchet MS"/>
              </a:rPr>
              <a:t>DOG</a:t>
            </a:r>
            <a:r>
              <a:rPr sz="2400" b="1" spc="140" dirty="0">
                <a:latin typeface="Trebuchet MS"/>
                <a:cs typeface="Trebuchet MS"/>
              </a:rPr>
              <a:t>,</a:t>
            </a:r>
            <a:r>
              <a:rPr sz="2400" b="1" spc="-175" dirty="0">
                <a:latin typeface="Trebuchet MS"/>
                <a:cs typeface="Trebuchet MS"/>
              </a:rPr>
              <a:t> </a:t>
            </a:r>
            <a:r>
              <a:rPr sz="2400" b="1" spc="229" dirty="0">
                <a:solidFill>
                  <a:srgbClr val="92D050"/>
                </a:solidFill>
                <a:latin typeface="Trebuchet MS"/>
                <a:cs typeface="Trebuchet MS"/>
              </a:rPr>
              <a:t>DUCK</a:t>
            </a:r>
            <a:endParaRPr sz="2400">
              <a:latin typeface="Trebuchet MS"/>
              <a:cs typeface="Trebuchet MS"/>
            </a:endParaRPr>
          </a:p>
        </p:txBody>
      </p:sp>
      <p:sp>
        <p:nvSpPr>
          <p:cNvPr id="5" name="object 5"/>
          <p:cNvSpPr txBox="1"/>
          <p:nvPr/>
        </p:nvSpPr>
        <p:spPr>
          <a:xfrm>
            <a:off x="586183" y="1782571"/>
            <a:ext cx="2884805" cy="391160"/>
          </a:xfrm>
          <a:prstGeom prst="rect">
            <a:avLst/>
          </a:prstGeom>
        </p:spPr>
        <p:txBody>
          <a:bodyPr vert="horz" wrap="square" lIns="0" tIns="12700" rIns="0" bIns="0" rtlCol="0">
            <a:spAutoFit/>
          </a:bodyPr>
          <a:lstStyle/>
          <a:p>
            <a:pPr marL="12700">
              <a:lnSpc>
                <a:spcPct val="100000"/>
              </a:lnSpc>
              <a:spcBef>
                <a:spcPts val="100"/>
              </a:spcBef>
            </a:pPr>
            <a:r>
              <a:rPr sz="2400" spc="-165" dirty="0">
                <a:latin typeface="Arial"/>
                <a:cs typeface="Arial"/>
              </a:rPr>
              <a:t>Semantic</a:t>
            </a:r>
            <a:r>
              <a:rPr sz="2400" spc="-85" dirty="0">
                <a:latin typeface="Arial"/>
                <a:cs typeface="Arial"/>
              </a:rPr>
              <a:t> </a:t>
            </a:r>
            <a:r>
              <a:rPr sz="2400" spc="-140" dirty="0">
                <a:latin typeface="Arial"/>
                <a:cs typeface="Arial"/>
              </a:rPr>
              <a:t>Segmentation</a:t>
            </a:r>
            <a:endParaRPr sz="2400">
              <a:latin typeface="Arial"/>
              <a:cs typeface="Arial"/>
            </a:endParaRPr>
          </a:p>
        </p:txBody>
      </p:sp>
      <p:sp>
        <p:nvSpPr>
          <p:cNvPr id="6" name="object 6"/>
          <p:cNvSpPr txBox="1"/>
          <p:nvPr/>
        </p:nvSpPr>
        <p:spPr>
          <a:xfrm>
            <a:off x="1732013" y="5077459"/>
            <a:ext cx="59372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C</a:t>
            </a:r>
            <a:r>
              <a:rPr sz="2400" spc="-240" dirty="0">
                <a:latin typeface="Arial"/>
                <a:cs typeface="Arial"/>
              </a:rPr>
              <a:t>A</a:t>
            </a:r>
            <a:r>
              <a:rPr sz="2400" spc="-95" dirty="0">
                <a:latin typeface="Arial"/>
                <a:cs typeface="Arial"/>
              </a:rPr>
              <a:t>T</a:t>
            </a:r>
            <a:endParaRPr sz="2400">
              <a:latin typeface="Arial"/>
              <a:cs typeface="Arial"/>
            </a:endParaRPr>
          </a:p>
        </p:txBody>
      </p:sp>
      <p:sp>
        <p:nvSpPr>
          <p:cNvPr id="7" name="object 7"/>
          <p:cNvSpPr/>
          <p:nvPr/>
        </p:nvSpPr>
        <p:spPr>
          <a:xfrm>
            <a:off x="4477511" y="2243327"/>
            <a:ext cx="3246119" cy="275844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02336" y="2261616"/>
            <a:ext cx="3252216" cy="275843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549640" y="2264664"/>
            <a:ext cx="3240024" cy="2755392"/>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9089021" y="1782571"/>
            <a:ext cx="2160905" cy="391160"/>
          </a:xfrm>
          <a:prstGeom prst="rect">
            <a:avLst/>
          </a:prstGeom>
        </p:spPr>
        <p:txBody>
          <a:bodyPr vert="horz" wrap="square" lIns="0" tIns="12700" rIns="0" bIns="0" rtlCol="0">
            <a:spAutoFit/>
          </a:bodyPr>
          <a:lstStyle/>
          <a:p>
            <a:pPr marL="12700">
              <a:lnSpc>
                <a:spcPct val="100000"/>
              </a:lnSpc>
              <a:spcBef>
                <a:spcPts val="100"/>
              </a:spcBef>
            </a:pPr>
            <a:r>
              <a:rPr sz="2400" spc="-210" dirty="0">
                <a:latin typeface="Arial"/>
                <a:cs typeface="Arial"/>
              </a:rPr>
              <a:t>Image</a:t>
            </a:r>
            <a:r>
              <a:rPr sz="2400" spc="-60" dirty="0">
                <a:latin typeface="Arial"/>
                <a:cs typeface="Arial"/>
              </a:rPr>
              <a:t> </a:t>
            </a:r>
            <a:r>
              <a:rPr sz="2400" spc="-100" dirty="0">
                <a:latin typeface="Arial"/>
                <a:cs typeface="Arial"/>
              </a:rPr>
              <a:t>Captioning</a:t>
            </a:r>
            <a:endParaRPr sz="2400">
              <a:latin typeface="Arial"/>
              <a:cs typeface="Arial"/>
            </a:endParaRPr>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13" name="object 13"/>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
        <p:nvSpPr>
          <p:cNvPr id="11" name="object 11"/>
          <p:cNvSpPr txBox="1"/>
          <p:nvPr/>
        </p:nvSpPr>
        <p:spPr>
          <a:xfrm>
            <a:off x="8837663" y="5037835"/>
            <a:ext cx="2663825" cy="391160"/>
          </a:xfrm>
          <a:prstGeom prst="rect">
            <a:avLst/>
          </a:prstGeom>
        </p:spPr>
        <p:txBody>
          <a:bodyPr vert="horz" wrap="square" lIns="0" tIns="12700" rIns="0" bIns="0" rtlCol="0">
            <a:spAutoFit/>
          </a:bodyPr>
          <a:lstStyle/>
          <a:p>
            <a:pPr marL="12700">
              <a:lnSpc>
                <a:spcPct val="100000"/>
              </a:lnSpc>
              <a:spcBef>
                <a:spcPts val="100"/>
              </a:spcBef>
            </a:pPr>
            <a:r>
              <a:rPr sz="2400" spc="-150" dirty="0">
                <a:latin typeface="Arial"/>
                <a:cs typeface="Arial"/>
              </a:rPr>
              <a:t>The </a:t>
            </a:r>
            <a:r>
              <a:rPr sz="2400" spc="-155" dirty="0">
                <a:latin typeface="Arial"/>
                <a:cs typeface="Arial"/>
              </a:rPr>
              <a:t>cat </a:t>
            </a:r>
            <a:r>
              <a:rPr sz="2400" spc="-220" dirty="0">
                <a:latin typeface="Arial"/>
                <a:cs typeface="Arial"/>
              </a:rPr>
              <a:t>is </a:t>
            </a:r>
            <a:r>
              <a:rPr sz="2400" spc="-125" dirty="0">
                <a:latin typeface="Arial"/>
                <a:cs typeface="Arial"/>
              </a:rPr>
              <a:t>in </a:t>
            </a:r>
            <a:r>
              <a:rPr sz="2400" spc="-100" dirty="0">
                <a:latin typeface="Arial"/>
                <a:cs typeface="Arial"/>
              </a:rPr>
              <a:t>the</a:t>
            </a:r>
            <a:r>
              <a:rPr sz="2400" spc="130" dirty="0">
                <a:latin typeface="Arial"/>
                <a:cs typeface="Arial"/>
              </a:rPr>
              <a:t> </a:t>
            </a:r>
            <a:r>
              <a:rPr sz="2400" spc="-254" dirty="0">
                <a:latin typeface="Arial"/>
                <a:cs typeface="Arial"/>
              </a:rPr>
              <a:t>grass.</a:t>
            </a:r>
            <a:endParaRPr sz="2400">
              <a:latin typeface="Arial"/>
              <a:cs typeface="Arial"/>
            </a:endParaRPr>
          </a:p>
        </p:txBody>
      </p:sp>
    </p:spTree>
    <p:extLst>
      <p:ext uri="{BB962C8B-B14F-4D97-AF65-F5344CB8AC3E}">
        <p14:creationId xmlns:p14="http://schemas.microsoft.com/office/powerpoint/2010/main" val="3084154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1657" y="273811"/>
            <a:ext cx="6489700" cy="665480"/>
          </a:xfrm>
          <a:prstGeom prst="rect">
            <a:avLst/>
          </a:prstGeom>
        </p:spPr>
        <p:txBody>
          <a:bodyPr vert="horz" wrap="square" lIns="0" tIns="12700" rIns="0" bIns="0" rtlCol="0">
            <a:spAutoFit/>
          </a:bodyPr>
          <a:lstStyle/>
          <a:p>
            <a:pPr marL="12700">
              <a:lnSpc>
                <a:spcPct val="100000"/>
              </a:lnSpc>
              <a:spcBef>
                <a:spcPts val="100"/>
              </a:spcBef>
            </a:pPr>
            <a:r>
              <a:rPr sz="4200" spc="-290" dirty="0"/>
              <a:t>Semantic </a:t>
            </a:r>
            <a:r>
              <a:rPr sz="4200" spc="-245" dirty="0"/>
              <a:t>Segmentation:</a:t>
            </a:r>
            <a:r>
              <a:rPr sz="4200" spc="-200" dirty="0"/>
              <a:t> </a:t>
            </a:r>
            <a:r>
              <a:rPr sz="4200" spc="-225" dirty="0"/>
              <a:t>FCNs</a:t>
            </a:r>
            <a:endParaRPr sz="4200"/>
          </a:p>
        </p:txBody>
      </p:sp>
      <p:sp>
        <p:nvSpPr>
          <p:cNvPr id="3" name="object 3"/>
          <p:cNvSpPr/>
          <p:nvPr/>
        </p:nvSpPr>
        <p:spPr>
          <a:xfrm>
            <a:off x="94488" y="2816351"/>
            <a:ext cx="12003024" cy="295656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147377" y="1346708"/>
            <a:ext cx="5982335" cy="1113790"/>
          </a:xfrm>
          <a:prstGeom prst="rect">
            <a:avLst/>
          </a:prstGeom>
        </p:spPr>
        <p:txBody>
          <a:bodyPr vert="horz" wrap="square" lIns="0" tIns="12700" rIns="0" bIns="0" rtlCol="0">
            <a:spAutoFit/>
          </a:bodyPr>
          <a:lstStyle/>
          <a:p>
            <a:pPr marL="854075">
              <a:lnSpc>
                <a:spcPct val="100000"/>
              </a:lnSpc>
              <a:spcBef>
                <a:spcPts val="100"/>
              </a:spcBef>
            </a:pPr>
            <a:r>
              <a:rPr sz="2400" spc="-165" dirty="0">
                <a:latin typeface="Arial"/>
                <a:cs typeface="Arial"/>
              </a:rPr>
              <a:t>FCN: </a:t>
            </a:r>
            <a:r>
              <a:rPr sz="2400" spc="-200" dirty="0">
                <a:latin typeface="Arial"/>
                <a:cs typeface="Arial"/>
              </a:rPr>
              <a:t>Fully </a:t>
            </a:r>
            <a:r>
              <a:rPr sz="2400" spc="-114" dirty="0">
                <a:latin typeface="Arial"/>
                <a:cs typeface="Arial"/>
              </a:rPr>
              <a:t>Convolutional</a:t>
            </a:r>
            <a:r>
              <a:rPr sz="2400" spc="-330" dirty="0">
                <a:latin typeface="Arial"/>
                <a:cs typeface="Arial"/>
              </a:rPr>
              <a:t> </a:t>
            </a:r>
            <a:r>
              <a:rPr sz="2400" spc="-60" dirty="0">
                <a:latin typeface="Arial"/>
                <a:cs typeface="Arial"/>
              </a:rPr>
              <a:t>Network.</a:t>
            </a:r>
            <a:endParaRPr sz="2400">
              <a:latin typeface="Arial"/>
              <a:cs typeface="Arial"/>
            </a:endParaRPr>
          </a:p>
          <a:p>
            <a:pPr marL="12700" marR="5080" indent="-84455" algn="ctr">
              <a:lnSpc>
                <a:spcPts val="2780"/>
              </a:lnSpc>
              <a:spcBef>
                <a:spcPts val="200"/>
              </a:spcBef>
            </a:pPr>
            <a:r>
              <a:rPr sz="2400" spc="-35" dirty="0">
                <a:latin typeface="Arial"/>
                <a:cs typeface="Arial"/>
              </a:rPr>
              <a:t>Network </a:t>
            </a:r>
            <a:r>
              <a:rPr sz="2400" spc="-195" dirty="0">
                <a:latin typeface="Arial"/>
                <a:cs typeface="Arial"/>
              </a:rPr>
              <a:t>designed </a:t>
            </a:r>
            <a:r>
              <a:rPr sz="2400" spc="-60" dirty="0">
                <a:latin typeface="Arial"/>
                <a:cs typeface="Arial"/>
              </a:rPr>
              <a:t>with </a:t>
            </a:r>
            <a:r>
              <a:rPr sz="2400" spc="-160" dirty="0">
                <a:latin typeface="Arial"/>
                <a:cs typeface="Arial"/>
              </a:rPr>
              <a:t>all </a:t>
            </a:r>
            <a:r>
              <a:rPr sz="2400" spc="-125" dirty="0">
                <a:latin typeface="Arial"/>
                <a:cs typeface="Arial"/>
              </a:rPr>
              <a:t>convolutional </a:t>
            </a:r>
            <a:r>
              <a:rPr sz="2400" spc="-200" dirty="0">
                <a:latin typeface="Arial"/>
                <a:cs typeface="Arial"/>
              </a:rPr>
              <a:t>layers,  </a:t>
            </a:r>
            <a:r>
              <a:rPr sz="2400" spc="-60" dirty="0">
                <a:latin typeface="Arial"/>
                <a:cs typeface="Arial"/>
              </a:rPr>
              <a:t>with </a:t>
            </a:r>
            <a:r>
              <a:rPr sz="2400" b="1" spc="-80" dirty="0">
                <a:latin typeface="Trebuchet MS"/>
                <a:cs typeface="Trebuchet MS"/>
              </a:rPr>
              <a:t>downsampling </a:t>
            </a:r>
            <a:r>
              <a:rPr sz="2400" spc="-195" dirty="0">
                <a:latin typeface="Arial"/>
                <a:cs typeface="Arial"/>
              </a:rPr>
              <a:t>and </a:t>
            </a:r>
            <a:r>
              <a:rPr sz="2400" b="1" spc="-90" dirty="0">
                <a:latin typeface="Trebuchet MS"/>
                <a:cs typeface="Trebuchet MS"/>
              </a:rPr>
              <a:t>upsampling</a:t>
            </a:r>
            <a:r>
              <a:rPr sz="2400" b="1" spc="-330" dirty="0">
                <a:latin typeface="Trebuchet MS"/>
                <a:cs typeface="Trebuchet MS"/>
              </a:rPr>
              <a:t> </a:t>
            </a:r>
            <a:r>
              <a:rPr sz="2400" spc="-120" dirty="0">
                <a:latin typeface="Arial"/>
                <a:cs typeface="Arial"/>
              </a:rPr>
              <a:t>operations</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object 6"/>
          <p:cNvSpPr txBox="1"/>
          <p:nvPr/>
        </p:nvSpPr>
        <p:spPr>
          <a:xfrm>
            <a:off x="11050714" y="6565196"/>
            <a:ext cx="924560" cy="198755"/>
          </a:xfrm>
          <a:prstGeom prst="rect">
            <a:avLst/>
          </a:prstGeom>
        </p:spPr>
        <p:txBody>
          <a:bodyPr vert="horz" wrap="square" lIns="0" tIns="0" rIns="0" bIns="0" rtlCol="0">
            <a:spAutoFit/>
          </a:bodyPr>
          <a:lstStyle/>
          <a:p>
            <a:pPr marL="12700">
              <a:lnSpc>
                <a:spcPts val="1420"/>
              </a:lnSpc>
            </a:pPr>
            <a:r>
              <a:rPr sz="1200" spc="-60" dirty="0">
                <a:latin typeface="Arial"/>
                <a:cs typeface="Arial"/>
              </a:rPr>
              <a:t>[3,8,9]</a:t>
            </a:r>
            <a:r>
              <a:rPr sz="1200" spc="95"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3498979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7024" y="272797"/>
            <a:ext cx="6358255" cy="695960"/>
          </a:xfrm>
          <a:prstGeom prst="rect">
            <a:avLst/>
          </a:prstGeom>
        </p:spPr>
        <p:txBody>
          <a:bodyPr vert="horz" wrap="square" lIns="0" tIns="12700" rIns="0" bIns="0" rtlCol="0">
            <a:spAutoFit/>
          </a:bodyPr>
          <a:lstStyle/>
          <a:p>
            <a:pPr marL="12700">
              <a:lnSpc>
                <a:spcPct val="100000"/>
              </a:lnSpc>
              <a:spcBef>
                <a:spcPts val="100"/>
              </a:spcBef>
            </a:pPr>
            <a:r>
              <a:rPr spc="-110" dirty="0"/>
              <a:t>Driving </a:t>
            </a:r>
            <a:r>
              <a:rPr spc="-430" dirty="0"/>
              <a:t>Scene</a:t>
            </a:r>
            <a:r>
              <a:rPr spc="95" dirty="0"/>
              <a:t> </a:t>
            </a:r>
            <a:r>
              <a:rPr spc="-260" dirty="0"/>
              <a:t>Segmentation</a:t>
            </a:r>
          </a:p>
        </p:txBody>
      </p:sp>
      <p:sp>
        <p:nvSpPr>
          <p:cNvPr id="3" name="object 3"/>
          <p:cNvSpPr/>
          <p:nvPr/>
        </p:nvSpPr>
        <p:spPr>
          <a:xfrm>
            <a:off x="2633472" y="1072896"/>
            <a:ext cx="9134856" cy="514197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3672" y="1136903"/>
            <a:ext cx="1706879" cy="501396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object 6"/>
          <p:cNvSpPr txBox="1"/>
          <p:nvPr/>
        </p:nvSpPr>
        <p:spPr>
          <a:xfrm>
            <a:off x="9504464" y="6481532"/>
            <a:ext cx="1192530" cy="285750"/>
          </a:xfrm>
          <a:prstGeom prst="rect">
            <a:avLst/>
          </a:prstGeom>
        </p:spPr>
        <p:txBody>
          <a:bodyPr vert="horz" wrap="square" lIns="0" tIns="0" rIns="0" bIns="0" rtlCol="0">
            <a:spAutoFit/>
          </a:bodyPr>
          <a:lstStyle/>
          <a:p>
            <a:pPr marL="12700">
              <a:lnSpc>
                <a:spcPts val="2075"/>
              </a:lnSpc>
            </a:pPr>
            <a:r>
              <a:rPr sz="1800" spc="-145" dirty="0">
                <a:solidFill>
                  <a:srgbClr val="FF0000"/>
                </a:solidFill>
                <a:latin typeface="Arial"/>
                <a:cs typeface="Arial"/>
              </a:rPr>
              <a:t>Fix</a:t>
            </a:r>
            <a:r>
              <a:rPr sz="1800" spc="-50" dirty="0">
                <a:solidFill>
                  <a:srgbClr val="FF0000"/>
                </a:solidFill>
                <a:latin typeface="Arial"/>
                <a:cs typeface="Arial"/>
              </a:rPr>
              <a:t> </a:t>
            </a:r>
            <a:r>
              <a:rPr sz="1800" spc="-105" dirty="0">
                <a:solidFill>
                  <a:srgbClr val="FF0000"/>
                </a:solidFill>
                <a:latin typeface="Arial"/>
                <a:cs typeface="Arial"/>
              </a:rPr>
              <a:t>reference</a:t>
            </a:r>
            <a:endParaRPr sz="1800">
              <a:latin typeface="Arial"/>
              <a:cs typeface="Arial"/>
            </a:endParaRPr>
          </a:p>
        </p:txBody>
      </p:sp>
      <p:sp>
        <p:nvSpPr>
          <p:cNvPr id="7" name="object 7"/>
          <p:cNvSpPr txBox="1"/>
          <p:nvPr/>
        </p:nvSpPr>
        <p:spPr>
          <a:xfrm>
            <a:off x="11180889" y="6565196"/>
            <a:ext cx="794385" cy="198755"/>
          </a:xfrm>
          <a:prstGeom prst="rect">
            <a:avLst/>
          </a:prstGeom>
        </p:spPr>
        <p:txBody>
          <a:bodyPr vert="horz" wrap="square" lIns="0" tIns="0" rIns="0" bIns="0" rtlCol="0">
            <a:spAutoFit/>
          </a:bodyPr>
          <a:lstStyle/>
          <a:p>
            <a:pPr marL="12700">
              <a:lnSpc>
                <a:spcPts val="1420"/>
              </a:lnSpc>
            </a:pPr>
            <a:r>
              <a:rPr sz="1200" spc="-20" dirty="0">
                <a:latin typeface="Arial"/>
                <a:cs typeface="Arial"/>
              </a:rPr>
              <a:t>[10]</a:t>
            </a:r>
            <a:r>
              <a:rPr sz="1200" spc="30"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3184519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7024" y="272797"/>
            <a:ext cx="6358255" cy="695960"/>
          </a:xfrm>
          <a:prstGeom prst="rect">
            <a:avLst/>
          </a:prstGeom>
        </p:spPr>
        <p:txBody>
          <a:bodyPr vert="horz" wrap="square" lIns="0" tIns="12700" rIns="0" bIns="0" rtlCol="0">
            <a:spAutoFit/>
          </a:bodyPr>
          <a:lstStyle/>
          <a:p>
            <a:pPr marL="12700">
              <a:lnSpc>
                <a:spcPct val="100000"/>
              </a:lnSpc>
              <a:spcBef>
                <a:spcPts val="100"/>
              </a:spcBef>
            </a:pPr>
            <a:r>
              <a:rPr spc="-110" dirty="0"/>
              <a:t>Driving </a:t>
            </a:r>
            <a:r>
              <a:rPr spc="-430" dirty="0"/>
              <a:t>Scene</a:t>
            </a:r>
            <a:r>
              <a:rPr spc="95" dirty="0"/>
              <a:t> </a:t>
            </a:r>
            <a:r>
              <a:rPr spc="-260" dirty="0"/>
              <a:t>Segmentation</a:t>
            </a:r>
          </a:p>
        </p:txBody>
      </p:sp>
      <p:sp>
        <p:nvSpPr>
          <p:cNvPr id="3" name="object 3"/>
          <p:cNvSpPr/>
          <p:nvPr/>
        </p:nvSpPr>
        <p:spPr>
          <a:xfrm>
            <a:off x="1039367" y="1124711"/>
            <a:ext cx="10113264" cy="505663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5" name="object 5"/>
          <p:cNvSpPr txBox="1"/>
          <p:nvPr/>
        </p:nvSpPr>
        <p:spPr>
          <a:xfrm>
            <a:off x="10970831" y="6565196"/>
            <a:ext cx="1004569" cy="198755"/>
          </a:xfrm>
          <a:prstGeom prst="rect">
            <a:avLst/>
          </a:prstGeom>
        </p:spPr>
        <p:txBody>
          <a:bodyPr vert="horz" wrap="square" lIns="0" tIns="0" rIns="0" bIns="0" rtlCol="0">
            <a:spAutoFit/>
          </a:bodyPr>
          <a:lstStyle/>
          <a:p>
            <a:pPr marL="12700">
              <a:lnSpc>
                <a:spcPts val="1420"/>
              </a:lnSpc>
            </a:pPr>
            <a:r>
              <a:rPr sz="1200" spc="-60" dirty="0">
                <a:latin typeface="Arial"/>
                <a:cs typeface="Arial"/>
              </a:rPr>
              <a:t>[11, </a:t>
            </a:r>
            <a:r>
              <a:rPr sz="1200" spc="-40" dirty="0">
                <a:latin typeface="Arial"/>
                <a:cs typeface="Arial"/>
              </a:rPr>
              <a:t>12]</a:t>
            </a:r>
            <a:r>
              <a:rPr sz="1200" spc="35"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1929251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99524" y="273811"/>
            <a:ext cx="6993255" cy="665480"/>
          </a:xfrm>
          <a:prstGeom prst="rect">
            <a:avLst/>
          </a:prstGeom>
        </p:spPr>
        <p:txBody>
          <a:bodyPr vert="horz" wrap="square" lIns="0" tIns="12700" rIns="0" bIns="0" rtlCol="0">
            <a:spAutoFit/>
          </a:bodyPr>
          <a:lstStyle/>
          <a:p>
            <a:pPr marL="12700">
              <a:lnSpc>
                <a:spcPct val="100000"/>
              </a:lnSpc>
              <a:spcBef>
                <a:spcPts val="100"/>
              </a:spcBef>
            </a:pPr>
            <a:r>
              <a:rPr sz="4200" spc="-70" dirty="0">
                <a:latin typeface="Arial"/>
                <a:cs typeface="Arial"/>
              </a:rPr>
              <a:t>Object Detection </a:t>
            </a:r>
            <a:r>
              <a:rPr sz="4200" spc="-10" dirty="0">
                <a:latin typeface="Arial"/>
                <a:cs typeface="Arial"/>
              </a:rPr>
              <a:t>with</a:t>
            </a:r>
            <a:r>
              <a:rPr sz="4200" spc="90" dirty="0">
                <a:latin typeface="Arial"/>
                <a:cs typeface="Arial"/>
              </a:rPr>
              <a:t> </a:t>
            </a:r>
            <a:r>
              <a:rPr sz="4200" spc="-105" dirty="0">
                <a:latin typeface="Arial"/>
                <a:cs typeface="Arial"/>
              </a:rPr>
              <a:t>R-CNNs</a:t>
            </a:r>
            <a:endParaRPr sz="4200">
              <a:latin typeface="Arial"/>
              <a:cs typeface="Arial"/>
            </a:endParaRPr>
          </a:p>
        </p:txBody>
      </p:sp>
      <p:sp>
        <p:nvSpPr>
          <p:cNvPr id="3" name="object 3"/>
          <p:cNvSpPr/>
          <p:nvPr/>
        </p:nvSpPr>
        <p:spPr>
          <a:xfrm>
            <a:off x="329184" y="2307335"/>
            <a:ext cx="11533632" cy="327355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243266" y="1350770"/>
            <a:ext cx="9705975" cy="452120"/>
          </a:xfrm>
          <a:prstGeom prst="rect">
            <a:avLst/>
          </a:prstGeom>
        </p:spPr>
        <p:txBody>
          <a:bodyPr vert="horz" wrap="square" lIns="0" tIns="12700" rIns="0" bIns="0" rtlCol="0">
            <a:spAutoFit/>
          </a:bodyPr>
          <a:lstStyle/>
          <a:p>
            <a:pPr marL="12700">
              <a:lnSpc>
                <a:spcPct val="100000"/>
              </a:lnSpc>
              <a:spcBef>
                <a:spcPts val="100"/>
              </a:spcBef>
            </a:pPr>
            <a:r>
              <a:rPr sz="2800" spc="-105" dirty="0">
                <a:latin typeface="Arial"/>
                <a:cs typeface="Arial"/>
              </a:rPr>
              <a:t>R-CNN: </a:t>
            </a:r>
            <a:r>
              <a:rPr sz="2800" spc="-229" dirty="0">
                <a:latin typeface="Arial"/>
                <a:cs typeface="Arial"/>
              </a:rPr>
              <a:t>Find </a:t>
            </a:r>
            <a:r>
              <a:rPr sz="2800" spc="-190" dirty="0">
                <a:latin typeface="Arial"/>
                <a:cs typeface="Arial"/>
              </a:rPr>
              <a:t>regions </a:t>
            </a:r>
            <a:r>
              <a:rPr sz="2800" spc="-105" dirty="0">
                <a:latin typeface="Arial"/>
                <a:cs typeface="Arial"/>
              </a:rPr>
              <a:t>that </a:t>
            </a:r>
            <a:r>
              <a:rPr sz="2800" spc="-150" dirty="0">
                <a:latin typeface="Arial"/>
                <a:cs typeface="Arial"/>
              </a:rPr>
              <a:t>we </a:t>
            </a:r>
            <a:r>
              <a:rPr sz="2800" spc="-125" dirty="0">
                <a:latin typeface="Arial"/>
                <a:cs typeface="Arial"/>
              </a:rPr>
              <a:t>think </a:t>
            </a:r>
            <a:r>
              <a:rPr sz="2800" spc="-270" dirty="0">
                <a:latin typeface="Arial"/>
                <a:cs typeface="Arial"/>
              </a:rPr>
              <a:t>have </a:t>
            </a:r>
            <a:r>
              <a:rPr sz="2800" spc="-175" dirty="0">
                <a:latin typeface="Arial"/>
                <a:cs typeface="Arial"/>
              </a:rPr>
              <a:t>objects. </a:t>
            </a:r>
            <a:r>
              <a:rPr sz="2800" spc="-235" dirty="0">
                <a:latin typeface="Arial"/>
                <a:cs typeface="Arial"/>
              </a:rPr>
              <a:t>Use </a:t>
            </a:r>
            <a:r>
              <a:rPr sz="2800" spc="50" dirty="0">
                <a:latin typeface="Arial"/>
                <a:cs typeface="Arial"/>
              </a:rPr>
              <a:t>CNN </a:t>
            </a:r>
            <a:r>
              <a:rPr sz="2800" spc="15" dirty="0">
                <a:latin typeface="Arial"/>
                <a:cs typeface="Arial"/>
              </a:rPr>
              <a:t>to</a:t>
            </a:r>
            <a:r>
              <a:rPr sz="2800" spc="-515" dirty="0">
                <a:latin typeface="Arial"/>
                <a:cs typeface="Arial"/>
              </a:rPr>
              <a:t> </a:t>
            </a:r>
            <a:r>
              <a:rPr sz="2800" spc="-280" dirty="0">
                <a:latin typeface="Arial"/>
                <a:cs typeface="Arial"/>
              </a:rPr>
              <a:t>classify.</a:t>
            </a:r>
            <a:endParaRPr sz="28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6" name="object 6"/>
          <p:cNvSpPr txBox="1"/>
          <p:nvPr/>
        </p:nvSpPr>
        <p:spPr>
          <a:xfrm>
            <a:off x="11180889" y="6565196"/>
            <a:ext cx="794385" cy="198755"/>
          </a:xfrm>
          <a:prstGeom prst="rect">
            <a:avLst/>
          </a:prstGeom>
        </p:spPr>
        <p:txBody>
          <a:bodyPr vert="horz" wrap="square" lIns="0" tIns="0" rIns="0" bIns="0" rtlCol="0">
            <a:spAutoFit/>
          </a:bodyPr>
          <a:lstStyle/>
          <a:p>
            <a:pPr marL="12700">
              <a:lnSpc>
                <a:spcPts val="1420"/>
              </a:lnSpc>
            </a:pPr>
            <a:r>
              <a:rPr sz="1200" spc="-20" dirty="0">
                <a:latin typeface="Arial"/>
                <a:cs typeface="Arial"/>
              </a:rPr>
              <a:t>[13]</a:t>
            </a:r>
            <a:r>
              <a:rPr sz="1200" spc="30"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1002556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7403" y="273811"/>
            <a:ext cx="6497955" cy="665480"/>
          </a:xfrm>
          <a:prstGeom prst="rect">
            <a:avLst/>
          </a:prstGeom>
        </p:spPr>
        <p:txBody>
          <a:bodyPr vert="horz" wrap="square" lIns="0" tIns="12700" rIns="0" bIns="0" rtlCol="0">
            <a:spAutoFit/>
          </a:bodyPr>
          <a:lstStyle/>
          <a:p>
            <a:pPr marL="12700">
              <a:lnSpc>
                <a:spcPct val="100000"/>
              </a:lnSpc>
              <a:spcBef>
                <a:spcPts val="100"/>
              </a:spcBef>
            </a:pPr>
            <a:r>
              <a:rPr sz="4200" spc="-365" dirty="0"/>
              <a:t>Image </a:t>
            </a:r>
            <a:r>
              <a:rPr sz="4200" spc="-175" dirty="0"/>
              <a:t>Captioning </a:t>
            </a:r>
            <a:r>
              <a:rPr sz="4200" spc="-305" dirty="0"/>
              <a:t>using</a:t>
            </a:r>
            <a:r>
              <a:rPr sz="4200" spc="-330" dirty="0"/>
              <a:t> </a:t>
            </a:r>
            <a:r>
              <a:rPr sz="4200" spc="-125" dirty="0"/>
              <a:t>RNNs</a:t>
            </a:r>
            <a:endParaRPr sz="4200"/>
          </a:p>
        </p:txBody>
      </p:sp>
      <p:sp>
        <p:nvSpPr>
          <p:cNvPr id="3" name="object 3"/>
          <p:cNvSpPr/>
          <p:nvPr/>
        </p:nvSpPr>
        <p:spPr>
          <a:xfrm>
            <a:off x="7299959" y="3965447"/>
            <a:ext cx="3627120" cy="22189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7927" y="4114800"/>
            <a:ext cx="4736592" cy="1658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47344" y="1164336"/>
            <a:ext cx="4770120" cy="275539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736080" y="1164336"/>
            <a:ext cx="4751832" cy="2755392"/>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8" name="object 8"/>
          <p:cNvSpPr txBox="1"/>
          <p:nvPr/>
        </p:nvSpPr>
        <p:spPr>
          <a:xfrm>
            <a:off x="11001502" y="6565196"/>
            <a:ext cx="973455" cy="198755"/>
          </a:xfrm>
          <a:prstGeom prst="rect">
            <a:avLst/>
          </a:prstGeom>
        </p:spPr>
        <p:txBody>
          <a:bodyPr vert="horz" wrap="square" lIns="0" tIns="0" rIns="0" bIns="0" rtlCol="0">
            <a:spAutoFit/>
          </a:bodyPr>
          <a:lstStyle/>
          <a:p>
            <a:pPr marL="12700">
              <a:lnSpc>
                <a:spcPts val="1420"/>
              </a:lnSpc>
            </a:pPr>
            <a:r>
              <a:rPr sz="1200" spc="-50" dirty="0">
                <a:latin typeface="Arial"/>
                <a:cs typeface="Arial"/>
              </a:rPr>
              <a:t>[14,15]</a:t>
            </a:r>
            <a:r>
              <a:rPr sz="1200" spc="70"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1399428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6092" y="273811"/>
            <a:ext cx="8281034" cy="665480"/>
          </a:xfrm>
          <a:prstGeom prst="rect">
            <a:avLst/>
          </a:prstGeom>
        </p:spPr>
        <p:txBody>
          <a:bodyPr vert="horz" wrap="square" lIns="0" tIns="12700" rIns="0" bIns="0" rtlCol="0">
            <a:spAutoFit/>
          </a:bodyPr>
          <a:lstStyle/>
          <a:p>
            <a:pPr marL="12700">
              <a:lnSpc>
                <a:spcPct val="100000"/>
              </a:lnSpc>
              <a:spcBef>
                <a:spcPts val="100"/>
              </a:spcBef>
            </a:pPr>
            <a:r>
              <a:rPr sz="4200" spc="-125" dirty="0"/>
              <a:t>An </a:t>
            </a:r>
            <a:r>
              <a:rPr sz="4200" spc="-75" dirty="0"/>
              <a:t>Architecture </a:t>
            </a:r>
            <a:r>
              <a:rPr sz="4200" spc="25" dirty="0"/>
              <a:t>for </a:t>
            </a:r>
            <a:r>
              <a:rPr sz="4200" spc="-340" dirty="0"/>
              <a:t>Many</a:t>
            </a:r>
            <a:r>
              <a:rPr sz="4200" spc="-710" dirty="0"/>
              <a:t> </a:t>
            </a:r>
            <a:r>
              <a:rPr sz="4200" spc="-155" dirty="0"/>
              <a:t>Applications</a:t>
            </a:r>
            <a:endParaRPr sz="4200"/>
          </a:p>
        </p:txBody>
      </p:sp>
      <p:sp>
        <p:nvSpPr>
          <p:cNvPr id="3" name="object 3"/>
          <p:cNvSpPr/>
          <p:nvPr/>
        </p:nvSpPr>
        <p:spPr>
          <a:xfrm>
            <a:off x="573023" y="1322832"/>
            <a:ext cx="7943088" cy="3730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45423" y="1990344"/>
            <a:ext cx="3249168" cy="306019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259899" y="5135371"/>
            <a:ext cx="5671185" cy="1113790"/>
          </a:xfrm>
          <a:prstGeom prst="rect">
            <a:avLst/>
          </a:prstGeom>
        </p:spPr>
        <p:txBody>
          <a:bodyPr vert="horz" wrap="square" lIns="0" tIns="12700" rIns="0" bIns="0" rtlCol="0">
            <a:spAutoFit/>
          </a:bodyPr>
          <a:lstStyle/>
          <a:p>
            <a:pPr marL="12700" marR="5080" indent="933450">
              <a:lnSpc>
                <a:spcPct val="100000"/>
              </a:lnSpc>
              <a:spcBef>
                <a:spcPts val="100"/>
              </a:spcBef>
            </a:pPr>
            <a:r>
              <a:rPr sz="2400" spc="-75" dirty="0">
                <a:latin typeface="Arial"/>
                <a:cs typeface="Arial"/>
              </a:rPr>
              <a:t>Object </a:t>
            </a:r>
            <a:r>
              <a:rPr sz="2400" spc="-100" dirty="0">
                <a:latin typeface="Arial"/>
                <a:cs typeface="Arial"/>
              </a:rPr>
              <a:t>detection </a:t>
            </a:r>
            <a:r>
              <a:rPr sz="2400" spc="-60" dirty="0">
                <a:latin typeface="Arial"/>
                <a:cs typeface="Arial"/>
              </a:rPr>
              <a:t>with </a:t>
            </a:r>
            <a:r>
              <a:rPr sz="2400" spc="-110" dirty="0">
                <a:latin typeface="Arial"/>
                <a:cs typeface="Arial"/>
              </a:rPr>
              <a:t>R-CNNs  </a:t>
            </a:r>
            <a:r>
              <a:rPr sz="2400" spc="-165" dirty="0">
                <a:latin typeface="Arial"/>
                <a:cs typeface="Arial"/>
              </a:rPr>
              <a:t>Segmentation </a:t>
            </a:r>
            <a:r>
              <a:rPr sz="2400" spc="-60" dirty="0">
                <a:latin typeface="Arial"/>
                <a:cs typeface="Arial"/>
              </a:rPr>
              <a:t>with </a:t>
            </a:r>
            <a:r>
              <a:rPr sz="2400" spc="-135" dirty="0">
                <a:latin typeface="Arial"/>
                <a:cs typeface="Arial"/>
              </a:rPr>
              <a:t>fully </a:t>
            </a:r>
            <a:r>
              <a:rPr sz="2400" spc="-125" dirty="0">
                <a:latin typeface="Arial"/>
                <a:cs typeface="Arial"/>
              </a:rPr>
              <a:t>convolutional</a:t>
            </a:r>
            <a:r>
              <a:rPr sz="2400" spc="-175" dirty="0">
                <a:latin typeface="Arial"/>
                <a:cs typeface="Arial"/>
              </a:rPr>
              <a:t> </a:t>
            </a:r>
            <a:r>
              <a:rPr sz="2400" spc="-110" dirty="0">
                <a:latin typeface="Arial"/>
                <a:cs typeface="Arial"/>
              </a:rPr>
              <a:t>networks</a:t>
            </a:r>
            <a:endParaRPr sz="2400">
              <a:latin typeface="Arial"/>
              <a:cs typeface="Arial"/>
            </a:endParaRPr>
          </a:p>
          <a:p>
            <a:pPr marL="1117600">
              <a:lnSpc>
                <a:spcPts val="2810"/>
              </a:lnSpc>
            </a:pPr>
            <a:r>
              <a:rPr sz="2400" spc="-229" dirty="0">
                <a:latin typeface="Arial"/>
                <a:cs typeface="Arial"/>
              </a:rPr>
              <a:t>Image </a:t>
            </a:r>
            <a:r>
              <a:rPr sz="2400" spc="-145" dirty="0">
                <a:latin typeface="Arial"/>
                <a:cs typeface="Arial"/>
              </a:rPr>
              <a:t>captioning </a:t>
            </a:r>
            <a:r>
              <a:rPr sz="2400" spc="-60" dirty="0">
                <a:latin typeface="Arial"/>
                <a:cs typeface="Arial"/>
              </a:rPr>
              <a:t>with</a:t>
            </a:r>
            <a:r>
              <a:rPr sz="2400" spc="-80" dirty="0">
                <a:latin typeface="Arial"/>
                <a:cs typeface="Arial"/>
              </a:rPr>
              <a:t> </a:t>
            </a:r>
            <a:r>
              <a:rPr sz="2400" spc="-125" dirty="0">
                <a:latin typeface="Arial"/>
                <a:cs typeface="Arial"/>
              </a:rPr>
              <a:t>RNNs</a:t>
            </a:r>
            <a:endParaRPr sz="2400">
              <a:latin typeface="Arial"/>
              <a:cs typeface="Arial"/>
            </a:endParaRPr>
          </a:p>
        </p:txBody>
      </p:sp>
      <p:sp>
        <p:nvSpPr>
          <p:cNvPr id="6" name="object 6"/>
          <p:cNvSpPr/>
          <p:nvPr/>
        </p:nvSpPr>
        <p:spPr>
          <a:xfrm>
            <a:off x="8516289" y="1548218"/>
            <a:ext cx="3103245" cy="3774440"/>
          </a:xfrm>
          <a:custGeom>
            <a:avLst/>
            <a:gdLst/>
            <a:ahLst/>
            <a:cxnLst/>
            <a:rect l="l" t="t" r="r" b="b"/>
            <a:pathLst>
              <a:path w="3103245" h="3774440">
                <a:moveTo>
                  <a:pt x="0" y="517124"/>
                </a:moveTo>
                <a:lnTo>
                  <a:pt x="2113" y="470055"/>
                </a:lnTo>
                <a:lnTo>
                  <a:pt x="8331" y="424170"/>
                </a:lnTo>
                <a:lnTo>
                  <a:pt x="18472" y="379652"/>
                </a:lnTo>
                <a:lnTo>
                  <a:pt x="32352" y="336682"/>
                </a:lnTo>
                <a:lnTo>
                  <a:pt x="49790" y="295445"/>
                </a:lnTo>
                <a:lnTo>
                  <a:pt x="70602" y="256121"/>
                </a:lnTo>
                <a:lnTo>
                  <a:pt x="94607" y="218894"/>
                </a:lnTo>
                <a:lnTo>
                  <a:pt x="121621" y="183947"/>
                </a:lnTo>
                <a:lnTo>
                  <a:pt x="151462" y="151462"/>
                </a:lnTo>
                <a:lnTo>
                  <a:pt x="183947" y="121621"/>
                </a:lnTo>
                <a:lnTo>
                  <a:pt x="218894" y="94607"/>
                </a:lnTo>
                <a:lnTo>
                  <a:pt x="256121" y="70602"/>
                </a:lnTo>
                <a:lnTo>
                  <a:pt x="295445" y="49790"/>
                </a:lnTo>
                <a:lnTo>
                  <a:pt x="336682" y="32352"/>
                </a:lnTo>
                <a:lnTo>
                  <a:pt x="379652" y="18472"/>
                </a:lnTo>
                <a:lnTo>
                  <a:pt x="424170" y="8331"/>
                </a:lnTo>
                <a:lnTo>
                  <a:pt x="470055" y="2113"/>
                </a:lnTo>
                <a:lnTo>
                  <a:pt x="517124" y="0"/>
                </a:lnTo>
                <a:lnTo>
                  <a:pt x="2585551" y="0"/>
                </a:lnTo>
                <a:lnTo>
                  <a:pt x="2632620" y="2113"/>
                </a:lnTo>
                <a:lnTo>
                  <a:pt x="2678505" y="8331"/>
                </a:lnTo>
                <a:lnTo>
                  <a:pt x="2723023" y="18472"/>
                </a:lnTo>
                <a:lnTo>
                  <a:pt x="2765992" y="32352"/>
                </a:lnTo>
                <a:lnTo>
                  <a:pt x="2807229" y="49790"/>
                </a:lnTo>
                <a:lnTo>
                  <a:pt x="2846553" y="70602"/>
                </a:lnTo>
                <a:lnTo>
                  <a:pt x="2883779" y="94607"/>
                </a:lnTo>
                <a:lnTo>
                  <a:pt x="2918726" y="121621"/>
                </a:lnTo>
                <a:lnTo>
                  <a:pt x="2951211" y="151462"/>
                </a:lnTo>
                <a:lnTo>
                  <a:pt x="2981052" y="183947"/>
                </a:lnTo>
                <a:lnTo>
                  <a:pt x="3008066" y="218894"/>
                </a:lnTo>
                <a:lnTo>
                  <a:pt x="3032070" y="256121"/>
                </a:lnTo>
                <a:lnTo>
                  <a:pt x="3052882" y="295445"/>
                </a:lnTo>
                <a:lnTo>
                  <a:pt x="3070319" y="336682"/>
                </a:lnTo>
                <a:lnTo>
                  <a:pt x="3084199" y="379652"/>
                </a:lnTo>
                <a:lnTo>
                  <a:pt x="3094340" y="424170"/>
                </a:lnTo>
                <a:lnTo>
                  <a:pt x="3100558" y="470055"/>
                </a:lnTo>
                <a:lnTo>
                  <a:pt x="3102671" y="517124"/>
                </a:lnTo>
                <a:lnTo>
                  <a:pt x="3102671" y="3257191"/>
                </a:lnTo>
                <a:lnTo>
                  <a:pt x="3100558" y="3304260"/>
                </a:lnTo>
                <a:lnTo>
                  <a:pt x="3094340" y="3350145"/>
                </a:lnTo>
                <a:lnTo>
                  <a:pt x="3084199" y="3394664"/>
                </a:lnTo>
                <a:lnTo>
                  <a:pt x="3070319" y="3437634"/>
                </a:lnTo>
                <a:lnTo>
                  <a:pt x="3052882" y="3478872"/>
                </a:lnTo>
                <a:lnTo>
                  <a:pt x="3032070" y="3518196"/>
                </a:lnTo>
                <a:lnTo>
                  <a:pt x="3008066" y="3555423"/>
                </a:lnTo>
                <a:lnTo>
                  <a:pt x="2981052" y="3590371"/>
                </a:lnTo>
                <a:lnTo>
                  <a:pt x="2951211" y="3622857"/>
                </a:lnTo>
                <a:lnTo>
                  <a:pt x="2918726" y="3652698"/>
                </a:lnTo>
                <a:lnTo>
                  <a:pt x="2883779" y="3679713"/>
                </a:lnTo>
                <a:lnTo>
                  <a:pt x="2846553" y="3703718"/>
                </a:lnTo>
                <a:lnTo>
                  <a:pt x="2807229" y="3724530"/>
                </a:lnTo>
                <a:lnTo>
                  <a:pt x="2765992" y="3741968"/>
                </a:lnTo>
                <a:lnTo>
                  <a:pt x="2723023" y="3755849"/>
                </a:lnTo>
                <a:lnTo>
                  <a:pt x="2678505" y="3765990"/>
                </a:lnTo>
                <a:lnTo>
                  <a:pt x="2632620" y="3772208"/>
                </a:lnTo>
                <a:lnTo>
                  <a:pt x="2585551" y="3774322"/>
                </a:lnTo>
                <a:lnTo>
                  <a:pt x="517124" y="3774322"/>
                </a:lnTo>
                <a:lnTo>
                  <a:pt x="470055" y="3772208"/>
                </a:lnTo>
                <a:lnTo>
                  <a:pt x="424170" y="3765990"/>
                </a:lnTo>
                <a:lnTo>
                  <a:pt x="379652" y="3755849"/>
                </a:lnTo>
                <a:lnTo>
                  <a:pt x="336682" y="3741968"/>
                </a:lnTo>
                <a:lnTo>
                  <a:pt x="295445" y="3724530"/>
                </a:lnTo>
                <a:lnTo>
                  <a:pt x="256121" y="3703718"/>
                </a:lnTo>
                <a:lnTo>
                  <a:pt x="218894" y="3679713"/>
                </a:lnTo>
                <a:lnTo>
                  <a:pt x="183947" y="3652698"/>
                </a:lnTo>
                <a:lnTo>
                  <a:pt x="151462" y="3622857"/>
                </a:lnTo>
                <a:lnTo>
                  <a:pt x="121621" y="3590371"/>
                </a:lnTo>
                <a:lnTo>
                  <a:pt x="94607" y="3555423"/>
                </a:lnTo>
                <a:lnTo>
                  <a:pt x="70602" y="3518196"/>
                </a:lnTo>
                <a:lnTo>
                  <a:pt x="49790" y="3478872"/>
                </a:lnTo>
                <a:lnTo>
                  <a:pt x="32352" y="3437634"/>
                </a:lnTo>
                <a:lnTo>
                  <a:pt x="18472" y="3394664"/>
                </a:lnTo>
                <a:lnTo>
                  <a:pt x="8331" y="3350145"/>
                </a:lnTo>
                <a:lnTo>
                  <a:pt x="2113" y="3304260"/>
                </a:lnTo>
                <a:lnTo>
                  <a:pt x="0" y="3257191"/>
                </a:lnTo>
                <a:lnTo>
                  <a:pt x="0" y="517124"/>
                </a:lnTo>
                <a:close/>
              </a:path>
            </a:pathLst>
          </a:custGeom>
          <a:ln w="12700">
            <a:solidFill>
              <a:srgbClr val="358ADB"/>
            </a:solidFill>
          </a:ln>
        </p:spPr>
        <p:txBody>
          <a:bodyPr wrap="square" lIns="0" tIns="0" rIns="0" bIns="0" rtlCol="0"/>
          <a:lstStyle/>
          <a:p>
            <a:endParaRPr/>
          </a:p>
        </p:txBody>
      </p:sp>
      <p:sp>
        <p:nvSpPr>
          <p:cNvPr id="7" name="object 7"/>
          <p:cNvSpPr/>
          <p:nvPr/>
        </p:nvSpPr>
        <p:spPr>
          <a:xfrm>
            <a:off x="9022080" y="5322544"/>
            <a:ext cx="1064895" cy="448945"/>
          </a:xfrm>
          <a:custGeom>
            <a:avLst/>
            <a:gdLst/>
            <a:ahLst/>
            <a:cxnLst/>
            <a:rect l="l" t="t" r="r" b="b"/>
            <a:pathLst>
              <a:path w="1064895" h="448945">
                <a:moveTo>
                  <a:pt x="114300" y="334412"/>
                </a:moveTo>
                <a:lnTo>
                  <a:pt x="0" y="391562"/>
                </a:lnTo>
                <a:lnTo>
                  <a:pt x="114300" y="448712"/>
                </a:lnTo>
                <a:lnTo>
                  <a:pt x="114300" y="410612"/>
                </a:lnTo>
                <a:lnTo>
                  <a:pt x="95250" y="410612"/>
                </a:lnTo>
                <a:lnTo>
                  <a:pt x="95250" y="372512"/>
                </a:lnTo>
                <a:lnTo>
                  <a:pt x="114300" y="372512"/>
                </a:lnTo>
                <a:lnTo>
                  <a:pt x="114300" y="334412"/>
                </a:lnTo>
                <a:close/>
              </a:path>
              <a:path w="1064895" h="448945">
                <a:moveTo>
                  <a:pt x="114300" y="372512"/>
                </a:moveTo>
                <a:lnTo>
                  <a:pt x="95250" y="372512"/>
                </a:lnTo>
                <a:lnTo>
                  <a:pt x="95250" y="410612"/>
                </a:lnTo>
                <a:lnTo>
                  <a:pt x="114300" y="410612"/>
                </a:lnTo>
                <a:lnTo>
                  <a:pt x="114300" y="372512"/>
                </a:lnTo>
                <a:close/>
              </a:path>
              <a:path w="1064895" h="448945">
                <a:moveTo>
                  <a:pt x="1026490" y="372512"/>
                </a:moveTo>
                <a:lnTo>
                  <a:pt x="114300" y="372512"/>
                </a:lnTo>
                <a:lnTo>
                  <a:pt x="114300" y="410612"/>
                </a:lnTo>
                <a:lnTo>
                  <a:pt x="1064590" y="410612"/>
                </a:lnTo>
                <a:lnTo>
                  <a:pt x="1064590" y="391562"/>
                </a:lnTo>
                <a:lnTo>
                  <a:pt x="1026490" y="391562"/>
                </a:lnTo>
                <a:lnTo>
                  <a:pt x="1026490" y="372512"/>
                </a:lnTo>
                <a:close/>
              </a:path>
              <a:path w="1064895" h="448945">
                <a:moveTo>
                  <a:pt x="1064590" y="0"/>
                </a:moveTo>
                <a:lnTo>
                  <a:pt x="1026490" y="0"/>
                </a:lnTo>
                <a:lnTo>
                  <a:pt x="1026490" y="391562"/>
                </a:lnTo>
                <a:lnTo>
                  <a:pt x="1045540" y="372512"/>
                </a:lnTo>
                <a:lnTo>
                  <a:pt x="1064590" y="372512"/>
                </a:lnTo>
                <a:lnTo>
                  <a:pt x="1064590" y="0"/>
                </a:lnTo>
                <a:close/>
              </a:path>
              <a:path w="1064895" h="448945">
                <a:moveTo>
                  <a:pt x="1064590" y="372512"/>
                </a:moveTo>
                <a:lnTo>
                  <a:pt x="1045540" y="372512"/>
                </a:lnTo>
                <a:lnTo>
                  <a:pt x="1026490" y="391562"/>
                </a:lnTo>
                <a:lnTo>
                  <a:pt x="1064590" y="391562"/>
                </a:lnTo>
                <a:lnTo>
                  <a:pt x="1064590" y="372512"/>
                </a:lnTo>
                <a:close/>
              </a:path>
            </a:pathLst>
          </a:custGeom>
          <a:solidFill>
            <a:srgbClr val="358ADB"/>
          </a:solid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47403" y="273811"/>
            <a:ext cx="6497955" cy="665480"/>
          </a:xfrm>
          <a:prstGeom prst="rect">
            <a:avLst/>
          </a:prstGeom>
        </p:spPr>
        <p:txBody>
          <a:bodyPr vert="horz" wrap="square" lIns="0" tIns="12700" rIns="0" bIns="0" rtlCol="0">
            <a:spAutoFit/>
          </a:bodyPr>
          <a:lstStyle/>
          <a:p>
            <a:pPr marL="12700">
              <a:lnSpc>
                <a:spcPct val="100000"/>
              </a:lnSpc>
              <a:spcBef>
                <a:spcPts val="100"/>
              </a:spcBef>
            </a:pPr>
            <a:r>
              <a:rPr sz="4200" spc="-365" dirty="0"/>
              <a:t>Image </a:t>
            </a:r>
            <a:r>
              <a:rPr sz="4200" spc="-175" dirty="0"/>
              <a:t>Captioning </a:t>
            </a:r>
            <a:r>
              <a:rPr sz="4200" spc="-305" dirty="0"/>
              <a:t>using</a:t>
            </a:r>
            <a:r>
              <a:rPr sz="4200" spc="-330" dirty="0"/>
              <a:t> </a:t>
            </a:r>
            <a:r>
              <a:rPr sz="4200" spc="-125" dirty="0"/>
              <a:t>RNNs</a:t>
            </a:r>
            <a:endParaRPr sz="4200"/>
          </a:p>
        </p:txBody>
      </p:sp>
      <p:sp>
        <p:nvSpPr>
          <p:cNvPr id="3" name="object 3"/>
          <p:cNvSpPr/>
          <p:nvPr/>
        </p:nvSpPr>
        <p:spPr>
          <a:xfrm>
            <a:off x="7299959" y="3965447"/>
            <a:ext cx="3627120" cy="22189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7927" y="4114800"/>
            <a:ext cx="4736592" cy="165811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47344" y="1164336"/>
            <a:ext cx="4770120" cy="275539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736080" y="1164336"/>
            <a:ext cx="4751832" cy="2755392"/>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8" name="object 8"/>
          <p:cNvSpPr txBox="1"/>
          <p:nvPr/>
        </p:nvSpPr>
        <p:spPr>
          <a:xfrm>
            <a:off x="11001502" y="6565196"/>
            <a:ext cx="973455" cy="198755"/>
          </a:xfrm>
          <a:prstGeom prst="rect">
            <a:avLst/>
          </a:prstGeom>
        </p:spPr>
        <p:txBody>
          <a:bodyPr vert="horz" wrap="square" lIns="0" tIns="0" rIns="0" bIns="0" rtlCol="0">
            <a:spAutoFit/>
          </a:bodyPr>
          <a:lstStyle/>
          <a:p>
            <a:pPr marL="12700">
              <a:lnSpc>
                <a:spcPts val="1420"/>
              </a:lnSpc>
            </a:pPr>
            <a:r>
              <a:rPr sz="1200" spc="-50" dirty="0">
                <a:latin typeface="Arial"/>
                <a:cs typeface="Arial"/>
              </a:rPr>
              <a:t>[14,15]</a:t>
            </a:r>
            <a:r>
              <a:rPr sz="1200" spc="70" dirty="0">
                <a:latin typeface="Arial"/>
                <a:cs typeface="Arial"/>
              </a:rPr>
              <a:t> </a:t>
            </a:r>
            <a:r>
              <a:rPr sz="1100" spc="-45" dirty="0">
                <a:latin typeface="Arial"/>
                <a:cs typeface="Arial"/>
              </a:rPr>
              <a:t>1/29/19</a:t>
            </a:r>
            <a:endParaRPr sz="1100">
              <a:latin typeface="Arial"/>
              <a:cs typeface="Arial"/>
            </a:endParaRPr>
          </a:p>
        </p:txBody>
      </p:sp>
    </p:spTree>
    <p:extLst>
      <p:ext uri="{BB962C8B-B14F-4D97-AF65-F5344CB8AC3E}">
        <p14:creationId xmlns:p14="http://schemas.microsoft.com/office/powerpoint/2010/main" val="2870703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3" name="object 3"/>
          <p:cNvSpPr txBox="1">
            <a:spLocks noGrp="1"/>
          </p:cNvSpPr>
          <p:nvPr>
            <p:ph type="title"/>
          </p:nvPr>
        </p:nvSpPr>
        <p:spPr>
          <a:xfrm>
            <a:off x="1995843" y="2723388"/>
            <a:ext cx="8256905" cy="1293495"/>
          </a:xfrm>
          <a:prstGeom prst="rect">
            <a:avLst/>
          </a:prstGeom>
        </p:spPr>
        <p:txBody>
          <a:bodyPr vert="horz" wrap="square" lIns="0" tIns="93980" rIns="0" bIns="0" rtlCol="0">
            <a:spAutoFit/>
          </a:bodyPr>
          <a:lstStyle/>
          <a:p>
            <a:pPr marL="1727200" marR="5080" indent="-1715135">
              <a:lnSpc>
                <a:spcPts val="4700"/>
              </a:lnSpc>
              <a:spcBef>
                <a:spcPts val="740"/>
              </a:spcBef>
            </a:pPr>
            <a:r>
              <a:rPr spc="-204" dirty="0">
                <a:solidFill>
                  <a:srgbClr val="FFFFFF"/>
                </a:solidFill>
              </a:rPr>
              <a:t>Deep </a:t>
            </a:r>
            <a:r>
              <a:rPr spc="-254" dirty="0">
                <a:solidFill>
                  <a:srgbClr val="FFFFFF"/>
                </a:solidFill>
              </a:rPr>
              <a:t>Learning </a:t>
            </a:r>
            <a:r>
              <a:rPr spc="25" dirty="0">
                <a:solidFill>
                  <a:srgbClr val="FFFFFF"/>
                </a:solidFill>
              </a:rPr>
              <a:t>for </a:t>
            </a:r>
            <a:r>
              <a:rPr spc="-90" dirty="0">
                <a:solidFill>
                  <a:srgbClr val="FFFFFF"/>
                </a:solidFill>
              </a:rPr>
              <a:t>Computer</a:t>
            </a:r>
            <a:r>
              <a:rPr spc="-245" dirty="0">
                <a:solidFill>
                  <a:srgbClr val="FFFFFF"/>
                </a:solidFill>
              </a:rPr>
              <a:t> </a:t>
            </a:r>
            <a:r>
              <a:rPr spc="-195" dirty="0">
                <a:solidFill>
                  <a:srgbClr val="FFFFFF"/>
                </a:solidFill>
              </a:rPr>
              <a:t>Vision:  </a:t>
            </a:r>
            <a:r>
              <a:rPr spc="-210" dirty="0">
                <a:solidFill>
                  <a:srgbClr val="FFFFFF"/>
                </a:solidFill>
              </a:rPr>
              <a:t>Impact </a:t>
            </a:r>
            <a:r>
              <a:rPr spc="-345" dirty="0">
                <a:solidFill>
                  <a:srgbClr val="FFFFFF"/>
                </a:solidFill>
              </a:rPr>
              <a:t>and</a:t>
            </a:r>
            <a:r>
              <a:rPr spc="190" dirty="0">
                <a:solidFill>
                  <a:srgbClr val="FFFFFF"/>
                </a:solidFill>
              </a:rPr>
              <a:t> </a:t>
            </a:r>
            <a:r>
              <a:rPr spc="-315" dirty="0">
                <a:solidFill>
                  <a:srgbClr val="FFFFFF"/>
                </a:solidFill>
              </a:rPr>
              <a:t>Summary</a:t>
            </a:r>
          </a:p>
        </p:txBody>
      </p:sp>
    </p:spTree>
    <p:extLst>
      <p:ext uri="{BB962C8B-B14F-4D97-AF65-F5344CB8AC3E}">
        <p14:creationId xmlns:p14="http://schemas.microsoft.com/office/powerpoint/2010/main" val="3664629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23778" y="273811"/>
            <a:ext cx="3545204" cy="665480"/>
          </a:xfrm>
          <a:prstGeom prst="rect">
            <a:avLst/>
          </a:prstGeom>
        </p:spPr>
        <p:txBody>
          <a:bodyPr vert="horz" wrap="square" lIns="0" tIns="12700" rIns="0" bIns="0" rtlCol="0">
            <a:spAutoFit/>
          </a:bodyPr>
          <a:lstStyle/>
          <a:p>
            <a:pPr marL="12700">
              <a:lnSpc>
                <a:spcPct val="100000"/>
              </a:lnSpc>
              <a:spcBef>
                <a:spcPts val="100"/>
              </a:spcBef>
            </a:pPr>
            <a:r>
              <a:rPr sz="4200" spc="-200" dirty="0"/>
              <a:t>Data, Data,</a:t>
            </a:r>
            <a:r>
              <a:rPr sz="4200" spc="-735" dirty="0"/>
              <a:t> </a:t>
            </a:r>
            <a:r>
              <a:rPr sz="4200" spc="-190" dirty="0"/>
              <a:t>Data</a:t>
            </a:r>
            <a:endParaRPr sz="4200"/>
          </a:p>
        </p:txBody>
      </p:sp>
      <p:sp>
        <p:nvSpPr>
          <p:cNvPr id="3" name="object 3"/>
          <p:cNvSpPr/>
          <p:nvPr/>
        </p:nvSpPr>
        <p:spPr>
          <a:xfrm>
            <a:off x="8055864" y="1164336"/>
            <a:ext cx="2572512" cy="25694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912633" y="3801364"/>
            <a:ext cx="2860040" cy="360680"/>
          </a:xfrm>
          <a:prstGeom prst="rect">
            <a:avLst/>
          </a:prstGeom>
        </p:spPr>
        <p:txBody>
          <a:bodyPr vert="horz" wrap="square" lIns="0" tIns="12700" rIns="0" bIns="0" rtlCol="0">
            <a:spAutoFit/>
          </a:bodyPr>
          <a:lstStyle/>
          <a:p>
            <a:pPr marL="12700">
              <a:lnSpc>
                <a:spcPct val="100000"/>
              </a:lnSpc>
              <a:spcBef>
                <a:spcPts val="100"/>
              </a:spcBef>
            </a:pPr>
            <a:r>
              <a:rPr sz="2200" spc="-165" dirty="0">
                <a:latin typeface="Arial"/>
                <a:cs typeface="Arial"/>
              </a:rPr>
              <a:t>MNIST: </a:t>
            </a:r>
            <a:r>
              <a:rPr sz="2200" spc="-90" dirty="0">
                <a:latin typeface="Arial"/>
                <a:cs typeface="Arial"/>
              </a:rPr>
              <a:t>handwritten</a:t>
            </a:r>
            <a:r>
              <a:rPr sz="2200" spc="-50" dirty="0">
                <a:latin typeface="Arial"/>
                <a:cs typeface="Arial"/>
              </a:rPr>
              <a:t> </a:t>
            </a:r>
            <a:r>
              <a:rPr sz="2200" spc="-140" dirty="0">
                <a:latin typeface="Arial"/>
                <a:cs typeface="Arial"/>
              </a:rPr>
              <a:t>digits</a:t>
            </a:r>
            <a:endParaRPr sz="2200">
              <a:latin typeface="Arial"/>
              <a:cs typeface="Arial"/>
            </a:endParaRPr>
          </a:p>
        </p:txBody>
      </p:sp>
      <p:sp>
        <p:nvSpPr>
          <p:cNvPr id="5" name="object 5"/>
          <p:cNvSpPr/>
          <p:nvPr/>
        </p:nvSpPr>
        <p:spPr>
          <a:xfrm>
            <a:off x="7330440" y="4395215"/>
            <a:ext cx="4023359" cy="132892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8175053" y="5651500"/>
            <a:ext cx="2334895" cy="360680"/>
          </a:xfrm>
          <a:prstGeom prst="rect">
            <a:avLst/>
          </a:prstGeom>
        </p:spPr>
        <p:txBody>
          <a:bodyPr vert="horz" wrap="square" lIns="0" tIns="12700" rIns="0" bIns="0" rtlCol="0">
            <a:spAutoFit/>
          </a:bodyPr>
          <a:lstStyle/>
          <a:p>
            <a:pPr marL="12700">
              <a:lnSpc>
                <a:spcPct val="100000"/>
              </a:lnSpc>
              <a:spcBef>
                <a:spcPts val="100"/>
              </a:spcBef>
            </a:pPr>
            <a:r>
              <a:rPr sz="2200" spc="-200" dirty="0">
                <a:latin typeface="Arial"/>
                <a:cs typeface="Arial"/>
              </a:rPr>
              <a:t>places: </a:t>
            </a:r>
            <a:r>
              <a:rPr sz="2200" spc="-125" dirty="0">
                <a:latin typeface="Arial"/>
                <a:cs typeface="Arial"/>
              </a:rPr>
              <a:t>natural</a:t>
            </a:r>
            <a:r>
              <a:rPr sz="2200" spc="-25" dirty="0">
                <a:latin typeface="Arial"/>
                <a:cs typeface="Arial"/>
              </a:rPr>
              <a:t> </a:t>
            </a:r>
            <a:r>
              <a:rPr sz="2200" spc="-225" dirty="0">
                <a:latin typeface="Arial"/>
                <a:cs typeface="Arial"/>
              </a:rPr>
              <a:t>scenes</a:t>
            </a:r>
            <a:endParaRPr sz="2200">
              <a:latin typeface="Arial"/>
              <a:cs typeface="Arial"/>
            </a:endParaRPr>
          </a:p>
        </p:txBody>
      </p:sp>
      <p:sp>
        <p:nvSpPr>
          <p:cNvPr id="7" name="object 7"/>
          <p:cNvSpPr/>
          <p:nvPr/>
        </p:nvSpPr>
        <p:spPr>
          <a:xfrm>
            <a:off x="838200" y="1167383"/>
            <a:ext cx="3986784" cy="398678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278724" y="5172963"/>
            <a:ext cx="3104515" cy="693420"/>
          </a:xfrm>
          <a:prstGeom prst="rect">
            <a:avLst/>
          </a:prstGeom>
        </p:spPr>
        <p:txBody>
          <a:bodyPr vert="horz" wrap="square" lIns="0" tIns="12700" rIns="0" bIns="0" rtlCol="0">
            <a:spAutoFit/>
          </a:bodyPr>
          <a:lstStyle/>
          <a:p>
            <a:pPr marL="920750">
              <a:lnSpc>
                <a:spcPts val="2630"/>
              </a:lnSpc>
              <a:spcBef>
                <a:spcPts val="100"/>
              </a:spcBef>
            </a:pPr>
            <a:r>
              <a:rPr sz="2200" spc="-145" dirty="0">
                <a:latin typeface="Arial"/>
                <a:cs typeface="Arial"/>
              </a:rPr>
              <a:t>ImageNet:</a:t>
            </a:r>
            <a:endParaRPr sz="2200">
              <a:latin typeface="Arial"/>
              <a:cs typeface="Arial"/>
            </a:endParaRPr>
          </a:p>
          <a:p>
            <a:pPr marL="12700">
              <a:lnSpc>
                <a:spcPts val="2630"/>
              </a:lnSpc>
            </a:pPr>
            <a:r>
              <a:rPr sz="2200" spc="-185" dirty="0">
                <a:latin typeface="Arial"/>
                <a:cs typeface="Arial"/>
              </a:rPr>
              <a:t>22K </a:t>
            </a:r>
            <a:r>
              <a:rPr sz="2200" spc="-155" dirty="0">
                <a:latin typeface="Arial"/>
                <a:cs typeface="Arial"/>
              </a:rPr>
              <a:t>categories. </a:t>
            </a:r>
            <a:r>
              <a:rPr sz="2200" spc="-125" dirty="0">
                <a:latin typeface="Arial"/>
                <a:cs typeface="Arial"/>
              </a:rPr>
              <a:t>14M</a:t>
            </a:r>
            <a:r>
              <a:rPr sz="2200" spc="-310" dirty="0">
                <a:latin typeface="Arial"/>
                <a:cs typeface="Arial"/>
              </a:rPr>
              <a:t> </a:t>
            </a:r>
            <a:r>
              <a:rPr sz="2200" spc="-220" dirty="0">
                <a:latin typeface="Arial"/>
                <a:cs typeface="Arial"/>
              </a:rPr>
              <a:t>images.</a:t>
            </a:r>
            <a:endParaRPr sz="2200">
              <a:latin typeface="Arial"/>
              <a:cs typeface="Arial"/>
            </a:endParaRPr>
          </a:p>
        </p:txBody>
      </p:sp>
      <p:sp>
        <p:nvSpPr>
          <p:cNvPr id="13" name="object 13"/>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14" name="object 14"/>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
        <p:nvSpPr>
          <p:cNvPr id="9" name="object 9"/>
          <p:cNvSpPr txBox="1"/>
          <p:nvPr/>
        </p:nvSpPr>
        <p:spPr>
          <a:xfrm>
            <a:off x="5589511" y="1187420"/>
            <a:ext cx="975360" cy="2703195"/>
          </a:xfrm>
          <a:prstGeom prst="rect">
            <a:avLst/>
          </a:prstGeom>
        </p:spPr>
        <p:txBody>
          <a:bodyPr vert="horz" wrap="square" lIns="0" tIns="14604" rIns="0" bIns="0" rtlCol="0">
            <a:spAutoFit/>
          </a:bodyPr>
          <a:lstStyle/>
          <a:p>
            <a:pPr marL="151130">
              <a:lnSpc>
                <a:spcPct val="100000"/>
              </a:lnSpc>
              <a:spcBef>
                <a:spcPts val="114"/>
              </a:spcBef>
            </a:pPr>
            <a:r>
              <a:rPr sz="1550" spc="-55" dirty="0">
                <a:latin typeface="Arial"/>
                <a:cs typeface="Arial"/>
              </a:rPr>
              <a:t>Airplane</a:t>
            </a:r>
            <a:endParaRPr sz="1550">
              <a:latin typeface="Arial"/>
              <a:cs typeface="Arial"/>
            </a:endParaRPr>
          </a:p>
          <a:p>
            <a:pPr marL="328295" marR="5080" indent="-316230">
              <a:lnSpc>
                <a:spcPct val="203900"/>
              </a:lnSpc>
              <a:spcBef>
                <a:spcPts val="120"/>
              </a:spcBef>
            </a:pPr>
            <a:r>
              <a:rPr sz="1550" spc="-30" dirty="0">
                <a:latin typeface="Arial"/>
                <a:cs typeface="Arial"/>
              </a:rPr>
              <a:t>A</a:t>
            </a:r>
            <a:r>
              <a:rPr sz="1550" spc="-25" dirty="0">
                <a:latin typeface="Arial"/>
                <a:cs typeface="Arial"/>
              </a:rPr>
              <a:t>u</a:t>
            </a:r>
            <a:r>
              <a:rPr sz="1550" spc="55" dirty="0">
                <a:latin typeface="Arial"/>
                <a:cs typeface="Arial"/>
              </a:rPr>
              <a:t>t</a:t>
            </a:r>
            <a:r>
              <a:rPr sz="1550" spc="-30" dirty="0">
                <a:latin typeface="Arial"/>
                <a:cs typeface="Arial"/>
              </a:rPr>
              <a:t>o</a:t>
            </a:r>
            <a:r>
              <a:rPr sz="1550" spc="-35" dirty="0">
                <a:latin typeface="Arial"/>
                <a:cs typeface="Arial"/>
              </a:rPr>
              <a:t>m</a:t>
            </a:r>
            <a:r>
              <a:rPr sz="1550" spc="-30" dirty="0">
                <a:latin typeface="Arial"/>
                <a:cs typeface="Arial"/>
              </a:rPr>
              <a:t>ob</a:t>
            </a:r>
            <a:r>
              <a:rPr sz="1550" spc="-50" dirty="0">
                <a:latin typeface="Arial"/>
                <a:cs typeface="Arial"/>
              </a:rPr>
              <a:t>il</a:t>
            </a:r>
            <a:r>
              <a:rPr sz="1550" spc="-65" dirty="0">
                <a:latin typeface="Arial"/>
                <a:cs typeface="Arial"/>
              </a:rPr>
              <a:t>e  Bird  </a:t>
            </a:r>
            <a:r>
              <a:rPr sz="1550" spc="-55" dirty="0">
                <a:latin typeface="Arial"/>
                <a:cs typeface="Arial"/>
              </a:rPr>
              <a:t>Cat</a:t>
            </a:r>
            <a:endParaRPr sz="1550">
              <a:latin typeface="Arial"/>
              <a:cs typeface="Arial"/>
            </a:endParaRPr>
          </a:p>
          <a:p>
            <a:pPr marL="280670" marR="274320" algn="ctr">
              <a:lnSpc>
                <a:spcPct val="203900"/>
              </a:lnSpc>
              <a:spcBef>
                <a:spcPts val="120"/>
              </a:spcBef>
            </a:pPr>
            <a:r>
              <a:rPr sz="1550" spc="-20" dirty="0">
                <a:latin typeface="Arial"/>
                <a:cs typeface="Arial"/>
              </a:rPr>
              <a:t>De</a:t>
            </a:r>
            <a:r>
              <a:rPr sz="1550" spc="-105" dirty="0">
                <a:latin typeface="Arial"/>
                <a:cs typeface="Arial"/>
              </a:rPr>
              <a:t>e</a:t>
            </a:r>
            <a:r>
              <a:rPr sz="1550" spc="10" dirty="0">
                <a:latin typeface="Arial"/>
                <a:cs typeface="Arial"/>
              </a:rPr>
              <a:t>r  </a:t>
            </a:r>
            <a:r>
              <a:rPr sz="1550" spc="-40" dirty="0">
                <a:latin typeface="Arial"/>
                <a:cs typeface="Arial"/>
              </a:rPr>
              <a:t>Dog</a:t>
            </a:r>
            <a:endParaRPr sz="1550">
              <a:latin typeface="Arial"/>
              <a:cs typeface="Arial"/>
            </a:endParaRPr>
          </a:p>
        </p:txBody>
      </p:sp>
      <p:sp>
        <p:nvSpPr>
          <p:cNvPr id="10" name="object 10"/>
          <p:cNvSpPr txBox="1"/>
          <p:nvPr/>
        </p:nvSpPr>
        <p:spPr>
          <a:xfrm>
            <a:off x="5814047" y="4122644"/>
            <a:ext cx="526415" cy="746125"/>
          </a:xfrm>
          <a:prstGeom prst="rect">
            <a:avLst/>
          </a:prstGeom>
        </p:spPr>
        <p:txBody>
          <a:bodyPr vert="horz" wrap="square" lIns="0" tIns="14604" rIns="0" bIns="0" rtlCol="0">
            <a:spAutoFit/>
          </a:bodyPr>
          <a:lstStyle/>
          <a:p>
            <a:pPr algn="ctr">
              <a:lnSpc>
                <a:spcPct val="100000"/>
              </a:lnSpc>
              <a:spcBef>
                <a:spcPts val="114"/>
              </a:spcBef>
            </a:pPr>
            <a:r>
              <a:rPr sz="1550" spc="-105" dirty="0">
                <a:latin typeface="Arial"/>
                <a:cs typeface="Arial"/>
              </a:rPr>
              <a:t>Frog</a:t>
            </a:r>
            <a:endParaRPr sz="1550">
              <a:latin typeface="Arial"/>
              <a:cs typeface="Arial"/>
            </a:endParaRPr>
          </a:p>
          <a:p>
            <a:pPr>
              <a:lnSpc>
                <a:spcPct val="100000"/>
              </a:lnSpc>
              <a:spcBef>
                <a:spcPts val="35"/>
              </a:spcBef>
            </a:pPr>
            <a:endParaRPr sz="1650">
              <a:latin typeface="Times New Roman"/>
              <a:cs typeface="Times New Roman"/>
            </a:endParaRPr>
          </a:p>
          <a:p>
            <a:pPr algn="ctr">
              <a:lnSpc>
                <a:spcPct val="100000"/>
              </a:lnSpc>
            </a:pPr>
            <a:r>
              <a:rPr sz="1550" spc="15" dirty="0">
                <a:latin typeface="Arial"/>
                <a:cs typeface="Arial"/>
              </a:rPr>
              <a:t>H</a:t>
            </a:r>
            <a:r>
              <a:rPr sz="1550" spc="5" dirty="0">
                <a:latin typeface="Arial"/>
                <a:cs typeface="Arial"/>
              </a:rPr>
              <a:t>o</a:t>
            </a:r>
            <a:r>
              <a:rPr sz="1550" spc="80" dirty="0">
                <a:latin typeface="Arial"/>
                <a:cs typeface="Arial"/>
              </a:rPr>
              <a:t>r</a:t>
            </a:r>
            <a:r>
              <a:rPr sz="1550" spc="-215" dirty="0">
                <a:latin typeface="Arial"/>
                <a:cs typeface="Arial"/>
              </a:rPr>
              <a:t>s</a:t>
            </a:r>
            <a:r>
              <a:rPr sz="1550" spc="-100" dirty="0">
                <a:latin typeface="Arial"/>
                <a:cs typeface="Arial"/>
              </a:rPr>
              <a:t>e</a:t>
            </a:r>
            <a:endParaRPr sz="1550">
              <a:latin typeface="Arial"/>
              <a:cs typeface="Arial"/>
            </a:endParaRPr>
          </a:p>
        </p:txBody>
      </p:sp>
      <p:sp>
        <p:nvSpPr>
          <p:cNvPr id="11" name="object 11"/>
          <p:cNvSpPr txBox="1"/>
          <p:nvPr/>
        </p:nvSpPr>
        <p:spPr>
          <a:xfrm>
            <a:off x="5867323" y="5085812"/>
            <a:ext cx="362585" cy="264795"/>
          </a:xfrm>
          <a:prstGeom prst="rect">
            <a:avLst/>
          </a:prstGeom>
        </p:spPr>
        <p:txBody>
          <a:bodyPr vert="horz" wrap="square" lIns="0" tIns="14604" rIns="0" bIns="0" rtlCol="0">
            <a:spAutoFit/>
          </a:bodyPr>
          <a:lstStyle/>
          <a:p>
            <a:pPr marL="12700">
              <a:lnSpc>
                <a:spcPct val="100000"/>
              </a:lnSpc>
              <a:spcBef>
                <a:spcPts val="114"/>
              </a:spcBef>
            </a:pPr>
            <a:r>
              <a:rPr sz="1550" spc="-204" dirty="0">
                <a:latin typeface="Arial"/>
                <a:cs typeface="Arial"/>
              </a:rPr>
              <a:t>S</a:t>
            </a:r>
            <a:r>
              <a:rPr sz="1550" spc="-165" dirty="0">
                <a:latin typeface="Arial"/>
                <a:cs typeface="Arial"/>
              </a:rPr>
              <a:t>h</a:t>
            </a:r>
            <a:r>
              <a:rPr sz="1550" spc="-50" dirty="0">
                <a:latin typeface="Arial"/>
                <a:cs typeface="Arial"/>
              </a:rPr>
              <a:t>ip</a:t>
            </a:r>
            <a:endParaRPr sz="1550">
              <a:latin typeface="Arial"/>
              <a:cs typeface="Arial"/>
            </a:endParaRPr>
          </a:p>
        </p:txBody>
      </p:sp>
      <p:sp>
        <p:nvSpPr>
          <p:cNvPr id="12" name="object 12"/>
          <p:cNvSpPr txBox="1"/>
          <p:nvPr/>
        </p:nvSpPr>
        <p:spPr>
          <a:xfrm>
            <a:off x="5522302" y="5486662"/>
            <a:ext cx="1097280" cy="830580"/>
          </a:xfrm>
          <a:prstGeom prst="rect">
            <a:avLst/>
          </a:prstGeom>
        </p:spPr>
        <p:txBody>
          <a:bodyPr vert="horz" wrap="square" lIns="0" tIns="111125" rIns="0" bIns="0" rtlCol="0">
            <a:spAutoFit/>
          </a:bodyPr>
          <a:lstStyle/>
          <a:p>
            <a:pPr marL="11430" algn="ctr">
              <a:lnSpc>
                <a:spcPct val="100000"/>
              </a:lnSpc>
              <a:spcBef>
                <a:spcPts val="875"/>
              </a:spcBef>
            </a:pPr>
            <a:r>
              <a:rPr sz="1550" spc="-80" dirty="0">
                <a:latin typeface="Arial"/>
                <a:cs typeface="Arial"/>
              </a:rPr>
              <a:t>Truck</a:t>
            </a:r>
            <a:endParaRPr sz="1550">
              <a:latin typeface="Arial"/>
              <a:cs typeface="Arial"/>
            </a:endParaRPr>
          </a:p>
          <a:p>
            <a:pPr algn="ctr">
              <a:lnSpc>
                <a:spcPct val="100000"/>
              </a:lnSpc>
              <a:spcBef>
                <a:spcPts val="1060"/>
              </a:spcBef>
            </a:pPr>
            <a:r>
              <a:rPr sz="2200" spc="-190" dirty="0">
                <a:latin typeface="Arial"/>
                <a:cs typeface="Arial"/>
              </a:rPr>
              <a:t>C</a:t>
            </a:r>
            <a:r>
              <a:rPr sz="2200" spc="-70" dirty="0">
                <a:latin typeface="Arial"/>
                <a:cs typeface="Arial"/>
              </a:rPr>
              <a:t>I</a:t>
            </a:r>
            <a:r>
              <a:rPr sz="2200" spc="-475" dirty="0">
                <a:latin typeface="Arial"/>
                <a:cs typeface="Arial"/>
              </a:rPr>
              <a:t>F</a:t>
            </a:r>
            <a:r>
              <a:rPr sz="2200" spc="-5" dirty="0">
                <a:latin typeface="Arial"/>
                <a:cs typeface="Arial"/>
              </a:rPr>
              <a:t>A</a:t>
            </a:r>
            <a:r>
              <a:rPr sz="2200" spc="-330" dirty="0">
                <a:latin typeface="Arial"/>
                <a:cs typeface="Arial"/>
              </a:rPr>
              <a:t>R</a:t>
            </a:r>
            <a:r>
              <a:rPr sz="2200" spc="-50" dirty="0">
                <a:latin typeface="Arial"/>
                <a:cs typeface="Arial"/>
              </a:rPr>
              <a:t>-</a:t>
            </a:r>
            <a:r>
              <a:rPr sz="2200" spc="-125" dirty="0">
                <a:latin typeface="Arial"/>
                <a:cs typeface="Arial"/>
              </a:rPr>
              <a:t>10</a:t>
            </a:r>
            <a:endParaRPr sz="2200">
              <a:latin typeface="Arial"/>
              <a:cs typeface="Arial"/>
            </a:endParaRPr>
          </a:p>
        </p:txBody>
      </p:sp>
    </p:spTree>
    <p:extLst>
      <p:ext uri="{BB962C8B-B14F-4D97-AF65-F5344CB8AC3E}">
        <p14:creationId xmlns:p14="http://schemas.microsoft.com/office/powerpoint/2010/main" val="1111909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3728" y="273811"/>
            <a:ext cx="9424670" cy="665480"/>
          </a:xfrm>
          <a:prstGeom prst="rect">
            <a:avLst/>
          </a:prstGeom>
        </p:spPr>
        <p:txBody>
          <a:bodyPr vert="horz" wrap="square" lIns="0" tIns="12700" rIns="0" bIns="0" rtlCol="0">
            <a:spAutoFit/>
          </a:bodyPr>
          <a:lstStyle/>
          <a:p>
            <a:pPr marL="12700">
              <a:lnSpc>
                <a:spcPct val="100000"/>
              </a:lnSpc>
              <a:spcBef>
                <a:spcPts val="100"/>
              </a:spcBef>
            </a:pPr>
            <a:r>
              <a:rPr sz="4200" spc="-195" dirty="0"/>
              <a:t>Deep </a:t>
            </a:r>
            <a:r>
              <a:rPr sz="4200" spc="-240" dirty="0"/>
              <a:t>Learning </a:t>
            </a:r>
            <a:r>
              <a:rPr sz="4200" spc="25" dirty="0"/>
              <a:t>for </a:t>
            </a:r>
            <a:r>
              <a:rPr sz="4200" spc="-85" dirty="0"/>
              <a:t>Computer </a:t>
            </a:r>
            <a:r>
              <a:rPr sz="4200" spc="-185" dirty="0"/>
              <a:t>Vision:</a:t>
            </a:r>
            <a:r>
              <a:rPr sz="4200" spc="-600" dirty="0"/>
              <a:t> </a:t>
            </a:r>
            <a:r>
              <a:rPr sz="4200" spc="-204" dirty="0"/>
              <a:t>Impact</a:t>
            </a:r>
            <a:endParaRPr sz="4200"/>
          </a:p>
        </p:txBody>
      </p:sp>
      <p:sp>
        <p:nvSpPr>
          <p:cNvPr id="3" name="object 3"/>
          <p:cNvSpPr/>
          <p:nvPr/>
        </p:nvSpPr>
        <p:spPr>
          <a:xfrm>
            <a:off x="7004304" y="1322832"/>
            <a:ext cx="3078479" cy="404774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144000" y="3002279"/>
            <a:ext cx="2731007" cy="285292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645152" y="2880360"/>
            <a:ext cx="3520440" cy="297484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16991" y="3477767"/>
            <a:ext cx="2977896" cy="224637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2587751" y="1423416"/>
            <a:ext cx="2542031" cy="3179063"/>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9" name="object 9"/>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Tree>
    <p:extLst>
      <p:ext uri="{BB962C8B-B14F-4D97-AF65-F5344CB8AC3E}">
        <p14:creationId xmlns:p14="http://schemas.microsoft.com/office/powerpoint/2010/main" val="3763159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6507" y="273811"/>
            <a:ext cx="4979035" cy="665480"/>
          </a:xfrm>
          <a:prstGeom prst="rect">
            <a:avLst/>
          </a:prstGeom>
        </p:spPr>
        <p:txBody>
          <a:bodyPr vert="horz" wrap="square" lIns="0" tIns="12700" rIns="0" bIns="0" rtlCol="0">
            <a:spAutoFit/>
          </a:bodyPr>
          <a:lstStyle/>
          <a:p>
            <a:pPr marL="12700">
              <a:lnSpc>
                <a:spcPct val="100000"/>
              </a:lnSpc>
              <a:spcBef>
                <a:spcPts val="100"/>
              </a:spcBef>
            </a:pPr>
            <a:r>
              <a:rPr sz="4200" spc="-210" dirty="0"/>
              <a:t>Impact: </a:t>
            </a:r>
            <a:r>
              <a:rPr sz="4200" spc="-434" dirty="0"/>
              <a:t>Face</a:t>
            </a:r>
            <a:r>
              <a:rPr sz="4200" spc="-270" dirty="0"/>
              <a:t> </a:t>
            </a:r>
            <a:r>
              <a:rPr sz="4200" spc="-70" dirty="0"/>
              <a:t>Detection</a:t>
            </a:r>
            <a:endParaRPr sz="4200"/>
          </a:p>
        </p:txBody>
      </p:sp>
      <p:sp>
        <p:nvSpPr>
          <p:cNvPr id="3" name="object 3"/>
          <p:cNvSpPr/>
          <p:nvPr/>
        </p:nvSpPr>
        <p:spPr>
          <a:xfrm>
            <a:off x="1456944" y="1322832"/>
            <a:ext cx="9278112" cy="4873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052964" y="635888"/>
            <a:ext cx="581025" cy="548640"/>
          </a:xfrm>
          <a:custGeom>
            <a:avLst/>
            <a:gdLst/>
            <a:ahLst/>
            <a:cxnLst/>
            <a:rect l="l" t="t" r="r" b="b"/>
            <a:pathLst>
              <a:path w="581025" h="548640">
                <a:moveTo>
                  <a:pt x="580644" y="209562"/>
                </a:moveTo>
                <a:lnTo>
                  <a:pt x="0" y="209562"/>
                </a:lnTo>
                <a:lnTo>
                  <a:pt x="179438" y="339077"/>
                </a:lnTo>
                <a:lnTo>
                  <a:pt x="110896" y="548639"/>
                </a:lnTo>
                <a:lnTo>
                  <a:pt x="290322" y="419125"/>
                </a:lnTo>
                <a:lnTo>
                  <a:pt x="427394" y="419125"/>
                </a:lnTo>
                <a:lnTo>
                  <a:pt x="401218" y="339077"/>
                </a:lnTo>
                <a:lnTo>
                  <a:pt x="580644" y="209562"/>
                </a:lnTo>
                <a:close/>
              </a:path>
              <a:path w="581025" h="548640">
                <a:moveTo>
                  <a:pt x="427394" y="419125"/>
                </a:moveTo>
                <a:lnTo>
                  <a:pt x="290322" y="419125"/>
                </a:lnTo>
                <a:lnTo>
                  <a:pt x="469747" y="548639"/>
                </a:lnTo>
                <a:lnTo>
                  <a:pt x="427394" y="419125"/>
                </a:lnTo>
                <a:close/>
              </a:path>
              <a:path w="581025" h="548640">
                <a:moveTo>
                  <a:pt x="290322" y="0"/>
                </a:moveTo>
                <a:lnTo>
                  <a:pt x="221792" y="209562"/>
                </a:lnTo>
                <a:lnTo>
                  <a:pt x="358863" y="209562"/>
                </a:lnTo>
                <a:lnTo>
                  <a:pt x="290322" y="0"/>
                </a:lnTo>
                <a:close/>
              </a:path>
            </a:pathLst>
          </a:custGeom>
          <a:solidFill>
            <a:srgbClr val="FFD966"/>
          </a:solidFill>
        </p:spPr>
        <p:txBody>
          <a:bodyPr wrap="square" lIns="0" tIns="0" rIns="0" bIns="0" rtlCol="0"/>
          <a:lstStyle/>
          <a:p>
            <a:endParaRPr/>
          </a:p>
        </p:txBody>
      </p:sp>
      <p:sp>
        <p:nvSpPr>
          <p:cNvPr id="5" name="object 5"/>
          <p:cNvSpPr/>
          <p:nvPr/>
        </p:nvSpPr>
        <p:spPr>
          <a:xfrm>
            <a:off x="10052964" y="635888"/>
            <a:ext cx="581025" cy="548640"/>
          </a:xfrm>
          <a:custGeom>
            <a:avLst/>
            <a:gdLst/>
            <a:ahLst/>
            <a:cxnLst/>
            <a:rect l="l" t="t" r="r" b="b"/>
            <a:pathLst>
              <a:path w="581025" h="548640">
                <a:moveTo>
                  <a:pt x="0" y="209561"/>
                </a:moveTo>
                <a:lnTo>
                  <a:pt x="221787" y="209563"/>
                </a:lnTo>
                <a:lnTo>
                  <a:pt x="290321" y="0"/>
                </a:lnTo>
                <a:lnTo>
                  <a:pt x="358855" y="209563"/>
                </a:lnTo>
                <a:lnTo>
                  <a:pt x="580642" y="209561"/>
                </a:lnTo>
                <a:lnTo>
                  <a:pt x="401212" y="339077"/>
                </a:lnTo>
                <a:lnTo>
                  <a:pt x="469750" y="548639"/>
                </a:lnTo>
                <a:lnTo>
                  <a:pt x="290321" y="419121"/>
                </a:lnTo>
                <a:lnTo>
                  <a:pt x="110892" y="548639"/>
                </a:lnTo>
                <a:lnTo>
                  <a:pt x="179430" y="339077"/>
                </a:lnTo>
                <a:lnTo>
                  <a:pt x="0" y="209561"/>
                </a:lnTo>
                <a:close/>
              </a:path>
            </a:pathLst>
          </a:custGeom>
          <a:ln w="28575">
            <a:solidFill>
              <a:srgbClr val="ED7D31"/>
            </a:solidFill>
          </a:ln>
        </p:spPr>
        <p:txBody>
          <a:bodyPr wrap="square" lIns="0" tIns="0" rIns="0" bIns="0" rtlCol="0"/>
          <a:lstStyle/>
          <a:p>
            <a:endParaRPr/>
          </a:p>
        </p:txBody>
      </p:sp>
      <p:sp>
        <p:nvSpPr>
          <p:cNvPr id="6" name="object 6"/>
          <p:cNvSpPr txBox="1"/>
          <p:nvPr/>
        </p:nvSpPr>
        <p:spPr>
          <a:xfrm>
            <a:off x="10759643" y="761491"/>
            <a:ext cx="1175385" cy="299720"/>
          </a:xfrm>
          <a:prstGeom prst="rect">
            <a:avLst/>
          </a:prstGeom>
        </p:spPr>
        <p:txBody>
          <a:bodyPr vert="horz" wrap="square" lIns="0" tIns="12700" rIns="0" bIns="0" rtlCol="0">
            <a:spAutoFit/>
          </a:bodyPr>
          <a:lstStyle/>
          <a:p>
            <a:pPr marL="12700">
              <a:lnSpc>
                <a:spcPct val="100000"/>
              </a:lnSpc>
              <a:spcBef>
                <a:spcPts val="100"/>
              </a:spcBef>
            </a:pPr>
            <a:r>
              <a:rPr sz="1800" b="1" spc="-105" dirty="0">
                <a:latin typeface="Trebuchet MS"/>
                <a:cs typeface="Trebuchet MS"/>
              </a:rPr>
              <a:t>6.S191</a:t>
            </a:r>
            <a:r>
              <a:rPr sz="1800" b="1" spc="-100" dirty="0">
                <a:latin typeface="Trebuchet MS"/>
                <a:cs typeface="Trebuchet MS"/>
              </a:rPr>
              <a:t> </a:t>
            </a:r>
            <a:r>
              <a:rPr sz="1800" b="1" spc="-85" dirty="0">
                <a:latin typeface="Trebuchet MS"/>
                <a:cs typeface="Trebuchet MS"/>
              </a:rPr>
              <a:t>Lab!</a:t>
            </a:r>
            <a:endParaRPr sz="1800">
              <a:latin typeface="Trebuchet MS"/>
              <a:cs typeface="Trebuchet MS"/>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8" name="object 8"/>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Tree>
    <p:extLst>
      <p:ext uri="{BB962C8B-B14F-4D97-AF65-F5344CB8AC3E}">
        <p14:creationId xmlns:p14="http://schemas.microsoft.com/office/powerpoint/2010/main" val="1378460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95040" y="272797"/>
            <a:ext cx="5602605" cy="695960"/>
          </a:xfrm>
          <a:prstGeom prst="rect">
            <a:avLst/>
          </a:prstGeom>
        </p:spPr>
        <p:txBody>
          <a:bodyPr vert="horz" wrap="square" lIns="0" tIns="12700" rIns="0" bIns="0" rtlCol="0">
            <a:spAutoFit/>
          </a:bodyPr>
          <a:lstStyle/>
          <a:p>
            <a:pPr marL="12700">
              <a:lnSpc>
                <a:spcPct val="100000"/>
              </a:lnSpc>
              <a:spcBef>
                <a:spcPts val="100"/>
              </a:spcBef>
            </a:pPr>
            <a:r>
              <a:rPr spc="-220" dirty="0"/>
              <a:t>Impact: </a:t>
            </a:r>
            <a:r>
              <a:rPr spc="-185" dirty="0"/>
              <a:t>Self-Driving</a:t>
            </a:r>
            <a:r>
              <a:rPr spc="-270" dirty="0"/>
              <a:t> </a:t>
            </a:r>
            <a:r>
              <a:rPr spc="-220" dirty="0"/>
              <a:t>Cars</a:t>
            </a:r>
          </a:p>
        </p:txBody>
      </p:sp>
      <p:sp>
        <p:nvSpPr>
          <p:cNvPr id="3" name="object 3"/>
          <p:cNvSpPr/>
          <p:nvPr/>
        </p:nvSpPr>
        <p:spPr>
          <a:xfrm>
            <a:off x="1402080" y="1014983"/>
            <a:ext cx="9387840" cy="528218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Tree>
    <p:extLst>
      <p:ext uri="{BB962C8B-B14F-4D97-AF65-F5344CB8AC3E}">
        <p14:creationId xmlns:p14="http://schemas.microsoft.com/office/powerpoint/2010/main" val="765720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pc="-210" dirty="0"/>
              <a:t>Impact:</a:t>
            </a:r>
            <a:r>
              <a:rPr spc="-470" dirty="0"/>
              <a:t> </a:t>
            </a:r>
            <a:r>
              <a:rPr spc="-185" dirty="0"/>
              <a:t>Healthcare</a:t>
            </a:r>
          </a:p>
        </p:txBody>
      </p:sp>
      <p:sp>
        <p:nvSpPr>
          <p:cNvPr id="3" name="object 3"/>
          <p:cNvSpPr/>
          <p:nvPr/>
        </p:nvSpPr>
        <p:spPr>
          <a:xfrm>
            <a:off x="777240" y="1466088"/>
            <a:ext cx="10582656" cy="48768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303409" y="1130300"/>
            <a:ext cx="8189595" cy="577215"/>
          </a:xfrm>
          <a:prstGeom prst="rect">
            <a:avLst/>
          </a:prstGeom>
        </p:spPr>
        <p:txBody>
          <a:bodyPr vert="horz" wrap="square" lIns="0" tIns="12700" rIns="0" bIns="0" rtlCol="0">
            <a:spAutoFit/>
          </a:bodyPr>
          <a:lstStyle/>
          <a:p>
            <a:pPr marR="5080" algn="r">
              <a:lnSpc>
                <a:spcPct val="100000"/>
              </a:lnSpc>
              <a:spcBef>
                <a:spcPts val="100"/>
              </a:spcBef>
            </a:pPr>
            <a:r>
              <a:rPr sz="2400" spc="-140" dirty="0">
                <a:latin typeface="Arial"/>
                <a:cs typeface="Arial"/>
              </a:rPr>
              <a:t>Identifying </a:t>
            </a:r>
            <a:r>
              <a:rPr sz="2400" spc="-185" dirty="0">
                <a:latin typeface="Arial"/>
                <a:cs typeface="Arial"/>
              </a:rPr>
              <a:t>facial  </a:t>
            </a:r>
            <a:r>
              <a:rPr sz="2400" spc="-150" dirty="0">
                <a:latin typeface="Arial"/>
                <a:cs typeface="Arial"/>
              </a:rPr>
              <a:t>phenotypes </a:t>
            </a:r>
            <a:r>
              <a:rPr sz="2400" spc="-65" dirty="0">
                <a:latin typeface="Arial"/>
                <a:cs typeface="Arial"/>
              </a:rPr>
              <a:t>of </a:t>
            </a:r>
            <a:r>
              <a:rPr sz="2400" spc="-155" dirty="0">
                <a:latin typeface="Arial"/>
                <a:cs typeface="Arial"/>
              </a:rPr>
              <a:t>genetic  </a:t>
            </a:r>
            <a:r>
              <a:rPr sz="2400" spc="-130" dirty="0">
                <a:latin typeface="Arial"/>
                <a:cs typeface="Arial"/>
              </a:rPr>
              <a:t>disorders </a:t>
            </a:r>
            <a:r>
              <a:rPr sz="2400" spc="-215" dirty="0">
                <a:latin typeface="Arial"/>
                <a:cs typeface="Arial"/>
              </a:rPr>
              <a:t>using  </a:t>
            </a:r>
            <a:r>
              <a:rPr sz="2400" spc="-150" dirty="0">
                <a:latin typeface="Arial"/>
                <a:cs typeface="Arial"/>
              </a:rPr>
              <a:t>deep</a:t>
            </a:r>
            <a:r>
              <a:rPr sz="2400" spc="-385" dirty="0">
                <a:latin typeface="Arial"/>
                <a:cs typeface="Arial"/>
              </a:rPr>
              <a:t> </a:t>
            </a:r>
            <a:r>
              <a:rPr sz="2400" spc="-160" dirty="0">
                <a:latin typeface="Arial"/>
                <a:cs typeface="Arial"/>
              </a:rPr>
              <a:t>learning</a:t>
            </a:r>
            <a:endParaRPr sz="2400">
              <a:latin typeface="Arial"/>
              <a:cs typeface="Arial"/>
            </a:endParaRPr>
          </a:p>
          <a:p>
            <a:pPr marR="5080" algn="r">
              <a:lnSpc>
                <a:spcPct val="100000"/>
              </a:lnSpc>
              <a:spcBef>
                <a:spcPts val="25"/>
              </a:spcBef>
            </a:pPr>
            <a:r>
              <a:rPr sz="1200" spc="-70" dirty="0">
                <a:latin typeface="Arial"/>
                <a:cs typeface="Arial"/>
              </a:rPr>
              <a:t>Gurovich </a:t>
            </a:r>
            <a:r>
              <a:rPr sz="1200" spc="-35" dirty="0">
                <a:latin typeface="Arial"/>
                <a:cs typeface="Arial"/>
              </a:rPr>
              <a:t>et </a:t>
            </a:r>
            <a:r>
              <a:rPr sz="1200" spc="-114" dirty="0">
                <a:latin typeface="Arial"/>
                <a:cs typeface="Arial"/>
              </a:rPr>
              <a:t>al., </a:t>
            </a:r>
            <a:r>
              <a:rPr sz="1200" i="1" spc="-80" dirty="0">
                <a:latin typeface="Arial"/>
                <a:cs typeface="Arial"/>
              </a:rPr>
              <a:t>Nature  </a:t>
            </a:r>
            <a:r>
              <a:rPr sz="1200" i="1" spc="-105" dirty="0">
                <a:latin typeface="Arial"/>
                <a:cs typeface="Arial"/>
              </a:rPr>
              <a:t>Med</a:t>
            </a:r>
            <a:r>
              <a:rPr sz="1200" spc="-105" dirty="0">
                <a:latin typeface="Arial"/>
                <a:cs typeface="Arial"/>
              </a:rPr>
              <a:t>.</a:t>
            </a:r>
            <a:r>
              <a:rPr sz="1200" spc="-140" dirty="0">
                <a:latin typeface="Arial"/>
                <a:cs typeface="Arial"/>
              </a:rPr>
              <a:t> </a:t>
            </a:r>
            <a:r>
              <a:rPr sz="1200" spc="-70" dirty="0">
                <a:latin typeface="Arial"/>
                <a:cs typeface="Arial"/>
              </a:rPr>
              <a:t>2019</a:t>
            </a:r>
            <a:endParaRPr sz="12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Tree>
    <p:extLst>
      <p:ext uri="{BB962C8B-B14F-4D97-AF65-F5344CB8AC3E}">
        <p14:creationId xmlns:p14="http://schemas.microsoft.com/office/powerpoint/2010/main" val="2476387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7978" y="273811"/>
            <a:ext cx="9996805" cy="665480"/>
          </a:xfrm>
          <a:prstGeom prst="rect">
            <a:avLst/>
          </a:prstGeom>
        </p:spPr>
        <p:txBody>
          <a:bodyPr vert="horz" wrap="square" lIns="0" tIns="12700" rIns="0" bIns="0" rtlCol="0">
            <a:spAutoFit/>
          </a:bodyPr>
          <a:lstStyle/>
          <a:p>
            <a:pPr marL="12700">
              <a:lnSpc>
                <a:spcPct val="100000"/>
              </a:lnSpc>
              <a:spcBef>
                <a:spcPts val="100"/>
              </a:spcBef>
            </a:pPr>
            <a:r>
              <a:rPr sz="4200" spc="-195" dirty="0"/>
              <a:t>Deep </a:t>
            </a:r>
            <a:r>
              <a:rPr sz="4200" spc="-240" dirty="0"/>
              <a:t>Learning </a:t>
            </a:r>
            <a:r>
              <a:rPr sz="4200" spc="25" dirty="0"/>
              <a:t>for </a:t>
            </a:r>
            <a:r>
              <a:rPr sz="4200" spc="-85" dirty="0"/>
              <a:t>Computer </a:t>
            </a:r>
            <a:r>
              <a:rPr sz="4200" spc="-185" dirty="0"/>
              <a:t>Vision:</a:t>
            </a:r>
            <a:r>
              <a:rPr sz="4200" spc="-595" dirty="0"/>
              <a:t> </a:t>
            </a:r>
            <a:r>
              <a:rPr sz="4200" spc="-300" dirty="0"/>
              <a:t>Summary</a:t>
            </a:r>
            <a:endParaRPr sz="4200"/>
          </a:p>
        </p:txBody>
      </p:sp>
      <p:sp>
        <p:nvSpPr>
          <p:cNvPr id="3" name="object 3"/>
          <p:cNvSpPr/>
          <p:nvPr/>
        </p:nvSpPr>
        <p:spPr>
          <a:xfrm>
            <a:off x="994063" y="1650885"/>
            <a:ext cx="3061970" cy="499109"/>
          </a:xfrm>
          <a:custGeom>
            <a:avLst/>
            <a:gdLst/>
            <a:ahLst/>
            <a:cxnLst/>
            <a:rect l="l" t="t" r="r" b="b"/>
            <a:pathLst>
              <a:path w="3061970" h="499110">
                <a:moveTo>
                  <a:pt x="2978725" y="0"/>
                </a:moveTo>
                <a:lnTo>
                  <a:pt x="83130" y="0"/>
                </a:lnTo>
                <a:lnTo>
                  <a:pt x="50772" y="6533"/>
                </a:lnTo>
                <a:lnTo>
                  <a:pt x="24348" y="24350"/>
                </a:lnTo>
                <a:lnTo>
                  <a:pt x="6532" y="50775"/>
                </a:lnTo>
                <a:lnTo>
                  <a:pt x="0" y="83134"/>
                </a:lnTo>
                <a:lnTo>
                  <a:pt x="0" y="415632"/>
                </a:lnTo>
                <a:lnTo>
                  <a:pt x="6532" y="447991"/>
                </a:lnTo>
                <a:lnTo>
                  <a:pt x="24348" y="474416"/>
                </a:lnTo>
                <a:lnTo>
                  <a:pt x="50772" y="492233"/>
                </a:lnTo>
                <a:lnTo>
                  <a:pt x="83130" y="498767"/>
                </a:lnTo>
                <a:lnTo>
                  <a:pt x="2978725" y="498767"/>
                </a:lnTo>
                <a:lnTo>
                  <a:pt x="3011083" y="492233"/>
                </a:lnTo>
                <a:lnTo>
                  <a:pt x="3037508" y="474416"/>
                </a:lnTo>
                <a:lnTo>
                  <a:pt x="3055325" y="447991"/>
                </a:lnTo>
                <a:lnTo>
                  <a:pt x="3061859" y="415632"/>
                </a:lnTo>
                <a:lnTo>
                  <a:pt x="3061859" y="83134"/>
                </a:lnTo>
                <a:lnTo>
                  <a:pt x="3055325" y="50775"/>
                </a:lnTo>
                <a:lnTo>
                  <a:pt x="3037508" y="24350"/>
                </a:lnTo>
                <a:lnTo>
                  <a:pt x="3011083" y="6533"/>
                </a:lnTo>
                <a:lnTo>
                  <a:pt x="2978725" y="0"/>
                </a:lnTo>
                <a:close/>
              </a:path>
            </a:pathLst>
          </a:custGeom>
          <a:solidFill>
            <a:srgbClr val="0070C0"/>
          </a:solidFill>
        </p:spPr>
        <p:txBody>
          <a:bodyPr wrap="square" lIns="0" tIns="0" rIns="0" bIns="0" rtlCol="0"/>
          <a:lstStyle/>
          <a:p>
            <a:endParaRPr/>
          </a:p>
        </p:txBody>
      </p:sp>
      <p:sp>
        <p:nvSpPr>
          <p:cNvPr id="4" name="object 4"/>
          <p:cNvSpPr/>
          <p:nvPr/>
        </p:nvSpPr>
        <p:spPr>
          <a:xfrm>
            <a:off x="994063" y="1650885"/>
            <a:ext cx="3061970" cy="499109"/>
          </a:xfrm>
          <a:custGeom>
            <a:avLst/>
            <a:gdLst/>
            <a:ahLst/>
            <a:cxnLst/>
            <a:rect l="l" t="t" r="r" b="b"/>
            <a:pathLst>
              <a:path w="3061970" h="499110">
                <a:moveTo>
                  <a:pt x="0" y="83129"/>
                </a:moveTo>
                <a:lnTo>
                  <a:pt x="6532" y="50771"/>
                </a:lnTo>
                <a:lnTo>
                  <a:pt x="24348" y="24348"/>
                </a:lnTo>
                <a:lnTo>
                  <a:pt x="50771" y="6532"/>
                </a:lnTo>
                <a:lnTo>
                  <a:pt x="83129" y="0"/>
                </a:lnTo>
                <a:lnTo>
                  <a:pt x="2978721" y="0"/>
                </a:lnTo>
                <a:lnTo>
                  <a:pt x="3011083" y="6532"/>
                </a:lnTo>
                <a:lnTo>
                  <a:pt x="3037506" y="24348"/>
                </a:lnTo>
                <a:lnTo>
                  <a:pt x="3055320" y="50771"/>
                </a:lnTo>
                <a:lnTo>
                  <a:pt x="3061851" y="83129"/>
                </a:lnTo>
                <a:lnTo>
                  <a:pt x="3061851" y="415634"/>
                </a:lnTo>
                <a:lnTo>
                  <a:pt x="3055320" y="447992"/>
                </a:lnTo>
                <a:lnTo>
                  <a:pt x="3037506" y="474416"/>
                </a:lnTo>
                <a:lnTo>
                  <a:pt x="3011083" y="492231"/>
                </a:lnTo>
                <a:lnTo>
                  <a:pt x="2978721" y="498764"/>
                </a:lnTo>
                <a:lnTo>
                  <a:pt x="83129" y="498764"/>
                </a:lnTo>
                <a:lnTo>
                  <a:pt x="50771" y="492231"/>
                </a:lnTo>
                <a:lnTo>
                  <a:pt x="24348" y="474416"/>
                </a:lnTo>
                <a:lnTo>
                  <a:pt x="6532" y="447992"/>
                </a:lnTo>
                <a:lnTo>
                  <a:pt x="0" y="415634"/>
                </a:lnTo>
                <a:lnTo>
                  <a:pt x="0" y="83129"/>
                </a:lnTo>
                <a:close/>
              </a:path>
            </a:pathLst>
          </a:custGeom>
          <a:ln w="12700">
            <a:solidFill>
              <a:srgbClr val="2F528F"/>
            </a:solidFill>
          </a:ln>
        </p:spPr>
        <p:txBody>
          <a:bodyPr wrap="square" lIns="0" tIns="0" rIns="0" bIns="0" rtlCol="0"/>
          <a:lstStyle/>
          <a:p>
            <a:endParaRPr/>
          </a:p>
        </p:txBody>
      </p:sp>
      <p:sp>
        <p:nvSpPr>
          <p:cNvPr id="5" name="object 5"/>
          <p:cNvSpPr txBox="1"/>
          <p:nvPr/>
        </p:nvSpPr>
        <p:spPr>
          <a:xfrm>
            <a:off x="1145664" y="1677924"/>
            <a:ext cx="2763520" cy="2143125"/>
          </a:xfrm>
          <a:prstGeom prst="rect">
            <a:avLst/>
          </a:prstGeom>
        </p:spPr>
        <p:txBody>
          <a:bodyPr vert="horz" wrap="square" lIns="0" tIns="12700" rIns="0" bIns="0" rtlCol="0">
            <a:spAutoFit/>
          </a:bodyPr>
          <a:lstStyle/>
          <a:p>
            <a:pPr marL="589915">
              <a:lnSpc>
                <a:spcPct val="100000"/>
              </a:lnSpc>
              <a:spcBef>
                <a:spcPts val="100"/>
              </a:spcBef>
            </a:pPr>
            <a:r>
              <a:rPr sz="2600" spc="-175" dirty="0">
                <a:solidFill>
                  <a:srgbClr val="FFFFFF"/>
                </a:solidFill>
                <a:latin typeface="Arial"/>
                <a:cs typeface="Arial"/>
              </a:rPr>
              <a:t>Foundations</a:t>
            </a:r>
            <a:endParaRPr sz="2600">
              <a:latin typeface="Arial"/>
              <a:cs typeface="Arial"/>
            </a:endParaRPr>
          </a:p>
          <a:p>
            <a:pPr marL="298450" indent="-285750">
              <a:lnSpc>
                <a:spcPct val="100000"/>
              </a:lnSpc>
              <a:spcBef>
                <a:spcPts val="1814"/>
              </a:spcBef>
              <a:buChar char="•"/>
              <a:tabLst>
                <a:tab pos="297815" algn="l"/>
                <a:tab pos="298450" algn="l"/>
              </a:tabLst>
            </a:pPr>
            <a:r>
              <a:rPr sz="2200" spc="-65" dirty="0">
                <a:latin typeface="Arial"/>
                <a:cs typeface="Arial"/>
              </a:rPr>
              <a:t>Why </a:t>
            </a:r>
            <a:r>
              <a:rPr sz="2200" spc="-95" dirty="0">
                <a:latin typeface="Arial"/>
                <a:cs typeface="Arial"/>
              </a:rPr>
              <a:t>computer</a:t>
            </a:r>
            <a:r>
              <a:rPr sz="2200" spc="10" dirty="0">
                <a:latin typeface="Arial"/>
                <a:cs typeface="Arial"/>
              </a:rPr>
              <a:t> </a:t>
            </a:r>
            <a:r>
              <a:rPr sz="2200" spc="-210" dirty="0">
                <a:latin typeface="Arial"/>
                <a:cs typeface="Arial"/>
              </a:rPr>
              <a:t>vision?</a:t>
            </a:r>
            <a:endParaRPr sz="2200">
              <a:latin typeface="Arial"/>
              <a:cs typeface="Arial"/>
            </a:endParaRPr>
          </a:p>
          <a:p>
            <a:pPr marL="298450" indent="-285750">
              <a:lnSpc>
                <a:spcPct val="100000"/>
              </a:lnSpc>
              <a:spcBef>
                <a:spcPts val="550"/>
              </a:spcBef>
              <a:buChar char="•"/>
              <a:tabLst>
                <a:tab pos="297815" algn="l"/>
                <a:tab pos="298450" algn="l"/>
              </a:tabLst>
            </a:pPr>
            <a:r>
              <a:rPr sz="2200" spc="-160" dirty="0">
                <a:latin typeface="Arial"/>
                <a:cs typeface="Arial"/>
              </a:rPr>
              <a:t>Representing</a:t>
            </a:r>
            <a:r>
              <a:rPr sz="2200" spc="-20" dirty="0">
                <a:latin typeface="Arial"/>
                <a:cs typeface="Arial"/>
              </a:rPr>
              <a:t> </a:t>
            </a:r>
            <a:r>
              <a:rPr sz="2200" spc="-220" dirty="0">
                <a:latin typeface="Arial"/>
                <a:cs typeface="Arial"/>
              </a:rPr>
              <a:t>images</a:t>
            </a:r>
            <a:endParaRPr sz="2200">
              <a:latin typeface="Arial"/>
              <a:cs typeface="Arial"/>
            </a:endParaRPr>
          </a:p>
          <a:p>
            <a:pPr marL="298450" marR="505459" indent="-285750">
              <a:lnSpc>
                <a:spcPts val="2590"/>
              </a:lnSpc>
              <a:spcBef>
                <a:spcPts val="800"/>
              </a:spcBef>
              <a:buChar char="•"/>
              <a:tabLst>
                <a:tab pos="297815" algn="l"/>
                <a:tab pos="298450" algn="l"/>
              </a:tabLst>
            </a:pPr>
            <a:r>
              <a:rPr sz="2200" spc="-114" dirty="0">
                <a:latin typeface="Arial"/>
                <a:cs typeface="Arial"/>
              </a:rPr>
              <a:t>Convolutions </a:t>
            </a:r>
            <a:r>
              <a:rPr sz="2200" spc="-50" dirty="0">
                <a:latin typeface="Arial"/>
                <a:cs typeface="Arial"/>
              </a:rPr>
              <a:t>for  </a:t>
            </a:r>
            <a:r>
              <a:rPr sz="2200" spc="-125" dirty="0">
                <a:latin typeface="Arial"/>
                <a:cs typeface="Arial"/>
              </a:rPr>
              <a:t>feature</a:t>
            </a:r>
            <a:r>
              <a:rPr sz="2200" spc="-50" dirty="0">
                <a:latin typeface="Arial"/>
                <a:cs typeface="Arial"/>
              </a:rPr>
              <a:t> </a:t>
            </a:r>
            <a:r>
              <a:rPr sz="2200" spc="-85" dirty="0">
                <a:latin typeface="Arial"/>
                <a:cs typeface="Arial"/>
              </a:rPr>
              <a:t>extraction</a:t>
            </a:r>
            <a:endParaRPr sz="2200">
              <a:latin typeface="Arial"/>
              <a:cs typeface="Arial"/>
            </a:endParaRPr>
          </a:p>
        </p:txBody>
      </p:sp>
      <p:sp>
        <p:nvSpPr>
          <p:cNvPr id="6" name="object 6"/>
          <p:cNvSpPr/>
          <p:nvPr/>
        </p:nvSpPr>
        <p:spPr>
          <a:xfrm>
            <a:off x="4565078" y="1650885"/>
            <a:ext cx="3061970" cy="499109"/>
          </a:xfrm>
          <a:custGeom>
            <a:avLst/>
            <a:gdLst/>
            <a:ahLst/>
            <a:cxnLst/>
            <a:rect l="l" t="t" r="r" b="b"/>
            <a:pathLst>
              <a:path w="3061970" h="499110">
                <a:moveTo>
                  <a:pt x="2978721" y="0"/>
                </a:moveTo>
                <a:lnTo>
                  <a:pt x="83121" y="0"/>
                </a:lnTo>
                <a:lnTo>
                  <a:pt x="50765" y="6533"/>
                </a:lnTo>
                <a:lnTo>
                  <a:pt x="24344" y="24350"/>
                </a:lnTo>
                <a:lnTo>
                  <a:pt x="6531" y="50775"/>
                </a:lnTo>
                <a:lnTo>
                  <a:pt x="0" y="83134"/>
                </a:lnTo>
                <a:lnTo>
                  <a:pt x="0" y="415632"/>
                </a:lnTo>
                <a:lnTo>
                  <a:pt x="6531" y="447991"/>
                </a:lnTo>
                <a:lnTo>
                  <a:pt x="24344" y="474416"/>
                </a:lnTo>
                <a:lnTo>
                  <a:pt x="50765" y="492233"/>
                </a:lnTo>
                <a:lnTo>
                  <a:pt x="83121" y="498767"/>
                </a:lnTo>
                <a:lnTo>
                  <a:pt x="2978721" y="498767"/>
                </a:lnTo>
                <a:lnTo>
                  <a:pt x="3011077" y="492233"/>
                </a:lnTo>
                <a:lnTo>
                  <a:pt x="3037498" y="474416"/>
                </a:lnTo>
                <a:lnTo>
                  <a:pt x="3055311" y="447991"/>
                </a:lnTo>
                <a:lnTo>
                  <a:pt x="3061842" y="415632"/>
                </a:lnTo>
                <a:lnTo>
                  <a:pt x="3061842" y="83134"/>
                </a:lnTo>
                <a:lnTo>
                  <a:pt x="3055311" y="50775"/>
                </a:lnTo>
                <a:lnTo>
                  <a:pt x="3037498" y="24350"/>
                </a:lnTo>
                <a:lnTo>
                  <a:pt x="3011077" y="6533"/>
                </a:lnTo>
                <a:lnTo>
                  <a:pt x="2978721" y="0"/>
                </a:lnTo>
                <a:close/>
              </a:path>
            </a:pathLst>
          </a:custGeom>
          <a:solidFill>
            <a:srgbClr val="0070C0"/>
          </a:solidFill>
        </p:spPr>
        <p:txBody>
          <a:bodyPr wrap="square" lIns="0" tIns="0" rIns="0" bIns="0" rtlCol="0"/>
          <a:lstStyle/>
          <a:p>
            <a:endParaRPr/>
          </a:p>
        </p:txBody>
      </p:sp>
      <p:sp>
        <p:nvSpPr>
          <p:cNvPr id="7" name="object 7"/>
          <p:cNvSpPr/>
          <p:nvPr/>
        </p:nvSpPr>
        <p:spPr>
          <a:xfrm>
            <a:off x="4565078" y="1650885"/>
            <a:ext cx="3061970" cy="499109"/>
          </a:xfrm>
          <a:custGeom>
            <a:avLst/>
            <a:gdLst/>
            <a:ahLst/>
            <a:cxnLst/>
            <a:rect l="l" t="t" r="r" b="b"/>
            <a:pathLst>
              <a:path w="3061970" h="499110">
                <a:moveTo>
                  <a:pt x="0" y="83129"/>
                </a:moveTo>
                <a:lnTo>
                  <a:pt x="6532" y="50771"/>
                </a:lnTo>
                <a:lnTo>
                  <a:pt x="24348" y="24348"/>
                </a:lnTo>
                <a:lnTo>
                  <a:pt x="50771" y="6532"/>
                </a:lnTo>
                <a:lnTo>
                  <a:pt x="83129" y="0"/>
                </a:lnTo>
                <a:lnTo>
                  <a:pt x="2978721" y="0"/>
                </a:lnTo>
                <a:lnTo>
                  <a:pt x="3011083" y="6532"/>
                </a:lnTo>
                <a:lnTo>
                  <a:pt x="3037506" y="24348"/>
                </a:lnTo>
                <a:lnTo>
                  <a:pt x="3055320" y="50771"/>
                </a:lnTo>
                <a:lnTo>
                  <a:pt x="3061851" y="83129"/>
                </a:lnTo>
                <a:lnTo>
                  <a:pt x="3061851" y="415634"/>
                </a:lnTo>
                <a:lnTo>
                  <a:pt x="3055320" y="447992"/>
                </a:lnTo>
                <a:lnTo>
                  <a:pt x="3037506" y="474416"/>
                </a:lnTo>
                <a:lnTo>
                  <a:pt x="3011083" y="492231"/>
                </a:lnTo>
                <a:lnTo>
                  <a:pt x="2978721" y="498764"/>
                </a:lnTo>
                <a:lnTo>
                  <a:pt x="83129" y="498764"/>
                </a:lnTo>
                <a:lnTo>
                  <a:pt x="50771" y="492231"/>
                </a:lnTo>
                <a:lnTo>
                  <a:pt x="24348" y="474416"/>
                </a:lnTo>
                <a:lnTo>
                  <a:pt x="6532" y="447992"/>
                </a:lnTo>
                <a:lnTo>
                  <a:pt x="0" y="415634"/>
                </a:lnTo>
                <a:lnTo>
                  <a:pt x="0" y="83129"/>
                </a:lnTo>
                <a:close/>
              </a:path>
            </a:pathLst>
          </a:custGeom>
          <a:ln w="12700">
            <a:solidFill>
              <a:srgbClr val="2F528F"/>
            </a:solidFill>
          </a:ln>
        </p:spPr>
        <p:txBody>
          <a:bodyPr wrap="square" lIns="0" tIns="0" rIns="0" bIns="0" rtlCol="0"/>
          <a:lstStyle/>
          <a:p>
            <a:endParaRPr/>
          </a:p>
        </p:txBody>
      </p:sp>
      <p:sp>
        <p:nvSpPr>
          <p:cNvPr id="8" name="object 8"/>
          <p:cNvSpPr/>
          <p:nvPr/>
        </p:nvSpPr>
        <p:spPr>
          <a:xfrm>
            <a:off x="8136077" y="1650885"/>
            <a:ext cx="3061970" cy="499109"/>
          </a:xfrm>
          <a:custGeom>
            <a:avLst/>
            <a:gdLst/>
            <a:ahLst/>
            <a:cxnLst/>
            <a:rect l="l" t="t" r="r" b="b"/>
            <a:pathLst>
              <a:path w="3061970" h="499110">
                <a:moveTo>
                  <a:pt x="2978734" y="0"/>
                </a:moveTo>
                <a:lnTo>
                  <a:pt x="83134" y="0"/>
                </a:lnTo>
                <a:lnTo>
                  <a:pt x="50775" y="6533"/>
                </a:lnTo>
                <a:lnTo>
                  <a:pt x="24350" y="24350"/>
                </a:lnTo>
                <a:lnTo>
                  <a:pt x="6533" y="50775"/>
                </a:lnTo>
                <a:lnTo>
                  <a:pt x="0" y="83134"/>
                </a:lnTo>
                <a:lnTo>
                  <a:pt x="0" y="415632"/>
                </a:lnTo>
                <a:lnTo>
                  <a:pt x="6533" y="447991"/>
                </a:lnTo>
                <a:lnTo>
                  <a:pt x="24350" y="474416"/>
                </a:lnTo>
                <a:lnTo>
                  <a:pt x="50775" y="492233"/>
                </a:lnTo>
                <a:lnTo>
                  <a:pt x="83134" y="498767"/>
                </a:lnTo>
                <a:lnTo>
                  <a:pt x="2978734" y="498767"/>
                </a:lnTo>
                <a:lnTo>
                  <a:pt x="3011090" y="492233"/>
                </a:lnTo>
                <a:lnTo>
                  <a:pt x="3037511" y="474416"/>
                </a:lnTo>
                <a:lnTo>
                  <a:pt x="3055324" y="447991"/>
                </a:lnTo>
                <a:lnTo>
                  <a:pt x="3061855" y="415632"/>
                </a:lnTo>
                <a:lnTo>
                  <a:pt x="3061855" y="83134"/>
                </a:lnTo>
                <a:lnTo>
                  <a:pt x="3055324" y="50775"/>
                </a:lnTo>
                <a:lnTo>
                  <a:pt x="3037511" y="24350"/>
                </a:lnTo>
                <a:lnTo>
                  <a:pt x="3011090" y="6533"/>
                </a:lnTo>
                <a:lnTo>
                  <a:pt x="2978734" y="0"/>
                </a:lnTo>
                <a:close/>
              </a:path>
            </a:pathLst>
          </a:custGeom>
          <a:solidFill>
            <a:srgbClr val="0070C0"/>
          </a:solidFill>
        </p:spPr>
        <p:txBody>
          <a:bodyPr wrap="square" lIns="0" tIns="0" rIns="0" bIns="0" rtlCol="0"/>
          <a:lstStyle/>
          <a:p>
            <a:endParaRPr/>
          </a:p>
        </p:txBody>
      </p:sp>
      <p:sp>
        <p:nvSpPr>
          <p:cNvPr id="9" name="object 9"/>
          <p:cNvSpPr/>
          <p:nvPr/>
        </p:nvSpPr>
        <p:spPr>
          <a:xfrm>
            <a:off x="8136077" y="1650885"/>
            <a:ext cx="3061970" cy="499109"/>
          </a:xfrm>
          <a:custGeom>
            <a:avLst/>
            <a:gdLst/>
            <a:ahLst/>
            <a:cxnLst/>
            <a:rect l="l" t="t" r="r" b="b"/>
            <a:pathLst>
              <a:path w="3061970" h="499110">
                <a:moveTo>
                  <a:pt x="0" y="83129"/>
                </a:moveTo>
                <a:lnTo>
                  <a:pt x="6532" y="50771"/>
                </a:lnTo>
                <a:lnTo>
                  <a:pt x="24348" y="24348"/>
                </a:lnTo>
                <a:lnTo>
                  <a:pt x="50771" y="6532"/>
                </a:lnTo>
                <a:lnTo>
                  <a:pt x="83129" y="0"/>
                </a:lnTo>
                <a:lnTo>
                  <a:pt x="2978721" y="0"/>
                </a:lnTo>
                <a:lnTo>
                  <a:pt x="3011083" y="6532"/>
                </a:lnTo>
                <a:lnTo>
                  <a:pt x="3037506" y="24348"/>
                </a:lnTo>
                <a:lnTo>
                  <a:pt x="3055320" y="50771"/>
                </a:lnTo>
                <a:lnTo>
                  <a:pt x="3061851" y="83129"/>
                </a:lnTo>
                <a:lnTo>
                  <a:pt x="3061851" y="415634"/>
                </a:lnTo>
                <a:lnTo>
                  <a:pt x="3055320" y="447992"/>
                </a:lnTo>
                <a:lnTo>
                  <a:pt x="3037506" y="474416"/>
                </a:lnTo>
                <a:lnTo>
                  <a:pt x="3011083" y="492231"/>
                </a:lnTo>
                <a:lnTo>
                  <a:pt x="2978721" y="498764"/>
                </a:lnTo>
                <a:lnTo>
                  <a:pt x="83129" y="498764"/>
                </a:lnTo>
                <a:lnTo>
                  <a:pt x="50771" y="492231"/>
                </a:lnTo>
                <a:lnTo>
                  <a:pt x="24348" y="474416"/>
                </a:lnTo>
                <a:lnTo>
                  <a:pt x="6532" y="447992"/>
                </a:lnTo>
                <a:lnTo>
                  <a:pt x="0" y="415634"/>
                </a:lnTo>
                <a:lnTo>
                  <a:pt x="0" y="83129"/>
                </a:lnTo>
                <a:close/>
              </a:path>
            </a:pathLst>
          </a:custGeom>
          <a:ln w="12700">
            <a:solidFill>
              <a:srgbClr val="2F528F"/>
            </a:solidFill>
          </a:ln>
        </p:spPr>
        <p:txBody>
          <a:bodyPr wrap="square" lIns="0" tIns="0" rIns="0" bIns="0" rtlCol="0"/>
          <a:lstStyle/>
          <a:p>
            <a:endParaRPr/>
          </a:p>
        </p:txBody>
      </p:sp>
      <p:sp>
        <p:nvSpPr>
          <p:cNvPr id="10" name="object 10"/>
          <p:cNvSpPr txBox="1"/>
          <p:nvPr/>
        </p:nvSpPr>
        <p:spPr>
          <a:xfrm>
            <a:off x="4713211" y="1677924"/>
            <a:ext cx="2309495" cy="2143125"/>
          </a:xfrm>
          <a:prstGeom prst="rect">
            <a:avLst/>
          </a:prstGeom>
        </p:spPr>
        <p:txBody>
          <a:bodyPr vert="horz" wrap="square" lIns="0" tIns="12700" rIns="0" bIns="0" rtlCol="0">
            <a:spAutoFit/>
          </a:bodyPr>
          <a:lstStyle/>
          <a:p>
            <a:pPr marL="957580">
              <a:lnSpc>
                <a:spcPct val="100000"/>
              </a:lnSpc>
              <a:spcBef>
                <a:spcPts val="100"/>
              </a:spcBef>
            </a:pPr>
            <a:r>
              <a:rPr sz="2600" spc="-65" dirty="0">
                <a:solidFill>
                  <a:srgbClr val="FFFFFF"/>
                </a:solidFill>
                <a:latin typeface="Arial"/>
                <a:cs typeface="Arial"/>
              </a:rPr>
              <a:t>CNNs</a:t>
            </a:r>
            <a:endParaRPr sz="2600">
              <a:latin typeface="Arial"/>
              <a:cs typeface="Arial"/>
            </a:endParaRPr>
          </a:p>
          <a:p>
            <a:pPr marL="298450" indent="-285750">
              <a:lnSpc>
                <a:spcPct val="100000"/>
              </a:lnSpc>
              <a:spcBef>
                <a:spcPts val="1814"/>
              </a:spcBef>
              <a:buChar char="•"/>
              <a:tabLst>
                <a:tab pos="297815" algn="l"/>
                <a:tab pos="298450" algn="l"/>
              </a:tabLst>
            </a:pPr>
            <a:r>
              <a:rPr sz="2200" spc="35" dirty="0">
                <a:latin typeface="Arial"/>
                <a:cs typeface="Arial"/>
              </a:rPr>
              <a:t>CNN</a:t>
            </a:r>
            <a:r>
              <a:rPr sz="2200" spc="-50" dirty="0">
                <a:latin typeface="Arial"/>
                <a:cs typeface="Arial"/>
              </a:rPr>
              <a:t> </a:t>
            </a:r>
            <a:r>
              <a:rPr sz="2200" spc="-110" dirty="0">
                <a:latin typeface="Arial"/>
                <a:cs typeface="Arial"/>
              </a:rPr>
              <a:t>architecture</a:t>
            </a:r>
            <a:endParaRPr sz="2200">
              <a:latin typeface="Arial"/>
              <a:cs typeface="Arial"/>
            </a:endParaRPr>
          </a:p>
          <a:p>
            <a:pPr marL="298450" marR="454025" indent="-285750">
              <a:lnSpc>
                <a:spcPct val="102699"/>
              </a:lnSpc>
              <a:spcBef>
                <a:spcPts val="480"/>
              </a:spcBef>
              <a:buChar char="•"/>
              <a:tabLst>
                <a:tab pos="297815" algn="l"/>
                <a:tab pos="298450" algn="l"/>
              </a:tabLst>
            </a:pPr>
            <a:r>
              <a:rPr sz="2200" spc="-100" dirty="0">
                <a:latin typeface="Arial"/>
                <a:cs typeface="Arial"/>
              </a:rPr>
              <a:t>Application </a:t>
            </a:r>
            <a:r>
              <a:rPr sz="2200" spc="5" dirty="0">
                <a:latin typeface="Arial"/>
                <a:cs typeface="Arial"/>
              </a:rPr>
              <a:t>to  </a:t>
            </a:r>
            <a:r>
              <a:rPr sz="2200" spc="-160" dirty="0">
                <a:latin typeface="Arial"/>
                <a:cs typeface="Arial"/>
              </a:rPr>
              <a:t>classification</a:t>
            </a:r>
            <a:endParaRPr sz="2200">
              <a:latin typeface="Arial"/>
              <a:cs typeface="Arial"/>
            </a:endParaRPr>
          </a:p>
          <a:p>
            <a:pPr marL="298450" indent="-285750">
              <a:lnSpc>
                <a:spcPct val="100000"/>
              </a:lnSpc>
              <a:spcBef>
                <a:spcPts val="550"/>
              </a:spcBef>
              <a:buChar char="•"/>
              <a:tabLst>
                <a:tab pos="297815" algn="l"/>
                <a:tab pos="298450" algn="l"/>
              </a:tabLst>
            </a:pPr>
            <a:r>
              <a:rPr sz="2200" spc="-135" dirty="0">
                <a:latin typeface="Arial"/>
                <a:cs typeface="Arial"/>
              </a:rPr>
              <a:t>ImageNet</a:t>
            </a:r>
            <a:endParaRPr sz="2200">
              <a:latin typeface="Arial"/>
              <a:cs typeface="Arial"/>
            </a:endParaRPr>
          </a:p>
        </p:txBody>
      </p:sp>
      <p:sp>
        <p:nvSpPr>
          <p:cNvPr id="11" name="object 11"/>
          <p:cNvSpPr txBox="1"/>
          <p:nvPr/>
        </p:nvSpPr>
        <p:spPr>
          <a:xfrm>
            <a:off x="8287677" y="1677924"/>
            <a:ext cx="2592070" cy="2066925"/>
          </a:xfrm>
          <a:prstGeom prst="rect">
            <a:avLst/>
          </a:prstGeom>
        </p:spPr>
        <p:txBody>
          <a:bodyPr vert="horz" wrap="square" lIns="0" tIns="12700" rIns="0" bIns="0" rtlCol="0">
            <a:spAutoFit/>
          </a:bodyPr>
          <a:lstStyle/>
          <a:p>
            <a:pPr marL="588645">
              <a:lnSpc>
                <a:spcPct val="100000"/>
              </a:lnSpc>
              <a:spcBef>
                <a:spcPts val="100"/>
              </a:spcBef>
            </a:pPr>
            <a:r>
              <a:rPr sz="2600" spc="-135" dirty="0">
                <a:solidFill>
                  <a:srgbClr val="FFFFFF"/>
                </a:solidFill>
                <a:latin typeface="Arial"/>
                <a:cs typeface="Arial"/>
              </a:rPr>
              <a:t>Applications</a:t>
            </a:r>
            <a:endParaRPr sz="2600">
              <a:latin typeface="Arial"/>
              <a:cs typeface="Arial"/>
            </a:endParaRPr>
          </a:p>
          <a:p>
            <a:pPr marL="298450" marR="5080" indent="-285750">
              <a:lnSpc>
                <a:spcPct val="100000"/>
              </a:lnSpc>
              <a:spcBef>
                <a:spcPts val="1814"/>
              </a:spcBef>
              <a:buChar char="•"/>
              <a:tabLst>
                <a:tab pos="297815" algn="l"/>
                <a:tab pos="298450" algn="l"/>
              </a:tabLst>
            </a:pPr>
            <a:r>
              <a:rPr sz="2200" spc="-160" dirty="0">
                <a:latin typeface="Arial"/>
                <a:cs typeface="Arial"/>
              </a:rPr>
              <a:t>Segmentation,</a:t>
            </a:r>
            <a:r>
              <a:rPr sz="2200" spc="-235" dirty="0">
                <a:latin typeface="Arial"/>
                <a:cs typeface="Arial"/>
              </a:rPr>
              <a:t> </a:t>
            </a:r>
            <a:r>
              <a:rPr sz="2200" spc="-90" dirty="0">
                <a:latin typeface="Arial"/>
                <a:cs typeface="Arial"/>
              </a:rPr>
              <a:t>object  </a:t>
            </a:r>
            <a:r>
              <a:rPr sz="2200" spc="-105" dirty="0">
                <a:latin typeface="Arial"/>
                <a:cs typeface="Arial"/>
              </a:rPr>
              <a:t>detection, </a:t>
            </a:r>
            <a:r>
              <a:rPr sz="2200" spc="-195" dirty="0">
                <a:latin typeface="Arial"/>
                <a:cs typeface="Arial"/>
              </a:rPr>
              <a:t>image  </a:t>
            </a:r>
            <a:r>
              <a:rPr sz="2200" spc="-135" dirty="0">
                <a:latin typeface="Arial"/>
                <a:cs typeface="Arial"/>
              </a:rPr>
              <a:t>captioning</a:t>
            </a:r>
            <a:endParaRPr sz="2200">
              <a:latin typeface="Arial"/>
              <a:cs typeface="Arial"/>
            </a:endParaRPr>
          </a:p>
          <a:p>
            <a:pPr marL="298450" indent="-285750">
              <a:lnSpc>
                <a:spcPct val="100000"/>
              </a:lnSpc>
              <a:spcBef>
                <a:spcPts val="575"/>
              </a:spcBef>
              <a:buChar char="•"/>
              <a:tabLst>
                <a:tab pos="297815" algn="l"/>
                <a:tab pos="298450" algn="l"/>
              </a:tabLst>
            </a:pPr>
            <a:r>
              <a:rPr sz="2200" spc="-150" dirty="0">
                <a:latin typeface="Arial"/>
                <a:cs typeface="Arial"/>
              </a:rPr>
              <a:t>Visualization</a:t>
            </a:r>
            <a:endParaRPr sz="2200">
              <a:latin typeface="Arial"/>
              <a:cs typeface="Arial"/>
            </a:endParaRPr>
          </a:p>
        </p:txBody>
      </p:sp>
      <p:sp>
        <p:nvSpPr>
          <p:cNvPr id="12" name="object 12"/>
          <p:cNvSpPr/>
          <p:nvPr/>
        </p:nvSpPr>
        <p:spPr>
          <a:xfrm>
            <a:off x="8671559" y="3959352"/>
            <a:ext cx="2063496" cy="1749552"/>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493519" y="3959352"/>
            <a:ext cx="2060448" cy="1749552"/>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065776" y="4053840"/>
            <a:ext cx="2060448" cy="1749552"/>
          </a:xfrm>
          <a:prstGeom prst="rect">
            <a:avLst/>
          </a:prstGeom>
          <a:blipFill>
            <a:blip r:embed="rId4" cstate="print"/>
            <a:stretch>
              <a:fillRect/>
            </a:stretch>
          </a:blipFill>
        </p:spPr>
        <p:txBody>
          <a:bodyPr wrap="square" lIns="0" tIns="0" rIns="0" bIns="0" rtlCol="0"/>
          <a:lstStyle/>
          <a:p>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algn="ctr">
              <a:lnSpc>
                <a:spcPts val="1420"/>
              </a:lnSpc>
            </a:pPr>
            <a:r>
              <a:rPr spc="-110" dirty="0"/>
              <a:t>6.S191 </a:t>
            </a:r>
            <a:r>
              <a:rPr spc="-45" dirty="0"/>
              <a:t>Introduction </a:t>
            </a:r>
            <a:r>
              <a:rPr spc="5" dirty="0"/>
              <a:t>to </a:t>
            </a:r>
            <a:r>
              <a:rPr spc="-60" dirty="0"/>
              <a:t>Deep</a:t>
            </a:r>
            <a:r>
              <a:rPr spc="-90" dirty="0"/>
              <a:t> Learning</a:t>
            </a:r>
          </a:p>
          <a:p>
            <a:pPr algn="ctr">
              <a:lnSpc>
                <a:spcPct val="100000"/>
              </a:lnSpc>
              <a:spcBef>
                <a:spcPts val="75"/>
              </a:spcBef>
            </a:pPr>
            <a:r>
              <a:rPr sz="1100" u="sng" spc="-55" dirty="0">
                <a:solidFill>
                  <a:srgbClr val="0563C1"/>
                </a:solidFill>
                <a:uFill>
                  <a:solidFill>
                    <a:srgbClr val="0563C1"/>
                  </a:solidFill>
                </a:uFill>
              </a:rPr>
              <a:t>introtodeeplearning.com</a:t>
            </a:r>
            <a:endParaRPr sz="1100"/>
          </a:p>
        </p:txBody>
      </p:sp>
      <p:sp>
        <p:nvSpPr>
          <p:cNvPr id="16" name="object 16"/>
          <p:cNvSpPr txBox="1"/>
          <p:nvPr/>
        </p:nvSpPr>
        <p:spPr>
          <a:xfrm>
            <a:off x="11520830" y="6576600"/>
            <a:ext cx="454025" cy="184150"/>
          </a:xfrm>
          <a:prstGeom prst="rect">
            <a:avLst/>
          </a:prstGeom>
        </p:spPr>
        <p:txBody>
          <a:bodyPr vert="horz" wrap="square" lIns="0" tIns="0" rIns="0" bIns="0" rtlCol="0">
            <a:spAutoFit/>
          </a:bodyPr>
          <a:lstStyle/>
          <a:p>
            <a:pPr marL="12700">
              <a:lnSpc>
                <a:spcPts val="1310"/>
              </a:lnSpc>
            </a:pPr>
            <a:r>
              <a:rPr sz="1100" spc="-30" dirty="0">
                <a:latin typeface="Arial"/>
                <a:cs typeface="Arial"/>
              </a:rPr>
              <a:t>1/</a:t>
            </a:r>
            <a:r>
              <a:rPr sz="1100" spc="-45" dirty="0">
                <a:latin typeface="Arial"/>
                <a:cs typeface="Arial"/>
              </a:rPr>
              <a:t>29/</a:t>
            </a:r>
            <a:r>
              <a:rPr sz="1100" spc="-65" dirty="0">
                <a:latin typeface="Arial"/>
                <a:cs typeface="Arial"/>
              </a:rPr>
              <a:t>19</a:t>
            </a:r>
            <a:endParaRPr sz="1100">
              <a:latin typeface="Arial"/>
              <a:cs typeface="Arial"/>
            </a:endParaRPr>
          </a:p>
        </p:txBody>
      </p:sp>
    </p:spTree>
    <p:extLst>
      <p:ext uri="{BB962C8B-B14F-4D97-AF65-F5344CB8AC3E}">
        <p14:creationId xmlns:p14="http://schemas.microsoft.com/office/powerpoint/2010/main" val="1759179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2209800"/>
            <a:ext cx="6646417" cy="2088872"/>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300132" y="0"/>
            <a:ext cx="4710005" cy="1364476"/>
          </a:xfrm>
          <a:prstGeom prst="rect">
            <a:avLst/>
          </a:prstGeom>
        </p:spPr>
        <p:txBody>
          <a:bodyPr vert="horz" wrap="square" lIns="0" tIns="261620" rIns="0" bIns="0" rtlCol="0">
            <a:spAutoFit/>
          </a:bodyPr>
          <a:lstStyle/>
          <a:p>
            <a:pPr marL="16933">
              <a:spcBef>
                <a:spcPts val="206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AlexNet</a:t>
            </a:r>
            <a:endParaRPr sz="4000" dirty="0"/>
          </a:p>
          <a:p>
            <a:pPr marL="60958">
              <a:spcBef>
                <a:spcPts val="900"/>
              </a:spcBef>
            </a:pPr>
            <a:r>
              <a:rPr sz="2400" i="1" spc="-7" dirty="0">
                <a:solidFill>
                  <a:srgbClr val="000000"/>
                </a:solidFill>
              </a:rPr>
              <a:t>[Krizhevsky et al.</a:t>
            </a:r>
            <a:r>
              <a:rPr sz="2400" i="1" spc="-20" dirty="0">
                <a:solidFill>
                  <a:srgbClr val="000000"/>
                </a:solidFill>
              </a:rPr>
              <a:t> </a:t>
            </a:r>
            <a:r>
              <a:rPr sz="2400" i="1" spc="-7" dirty="0">
                <a:solidFill>
                  <a:srgbClr val="000000"/>
                </a:solidFill>
              </a:rPr>
              <a:t>2012]</a:t>
            </a:r>
          </a:p>
        </p:txBody>
      </p:sp>
      <p:sp>
        <p:nvSpPr>
          <p:cNvPr id="4" name="object 4"/>
          <p:cNvSpPr/>
          <p:nvPr/>
        </p:nvSpPr>
        <p:spPr>
          <a:xfrm>
            <a:off x="6013500" y="5822840"/>
            <a:ext cx="5772493" cy="120253"/>
          </a:xfrm>
          <a:prstGeom prst="rect">
            <a:avLst/>
          </a:prstGeom>
          <a:blipFill>
            <a:blip r:embed="rId3" cstate="print"/>
            <a:stretch>
              <a:fillRect/>
            </a:stretch>
          </a:blipFill>
        </p:spPr>
        <p:txBody>
          <a:bodyPr wrap="square" lIns="0" tIns="0" rIns="0" bIns="0" rtlCol="0"/>
          <a:lstStyle/>
          <a:p>
            <a:endParaRPr sz="2400"/>
          </a:p>
        </p:txBody>
      </p:sp>
      <p:sp>
        <p:nvSpPr>
          <p:cNvPr id="5" name="object 5"/>
          <p:cNvSpPr txBox="1"/>
          <p:nvPr/>
        </p:nvSpPr>
        <p:spPr>
          <a:xfrm>
            <a:off x="540232" y="1659810"/>
            <a:ext cx="1508760" cy="3979722"/>
          </a:xfrm>
          <a:prstGeom prst="rect">
            <a:avLst/>
          </a:prstGeom>
        </p:spPr>
        <p:txBody>
          <a:bodyPr vert="horz" wrap="square" lIns="0" tIns="16933" rIns="0" bIns="0" rtlCol="0">
            <a:spAutoFit/>
          </a:bodyPr>
          <a:lstStyle/>
          <a:p>
            <a:pPr marL="16933">
              <a:lnSpc>
                <a:spcPts val="2219"/>
              </a:lnSpc>
              <a:spcBef>
                <a:spcPts val="133"/>
              </a:spcBef>
            </a:pPr>
            <a:r>
              <a:rPr sz="1867" b="1" spc="-7" dirty="0">
                <a:solidFill>
                  <a:srgbClr val="424242"/>
                </a:solidFill>
                <a:latin typeface="Arial"/>
                <a:cs typeface="Arial"/>
              </a:rPr>
              <a:t>Architecture:</a:t>
            </a:r>
            <a:endParaRPr sz="1867" dirty="0">
              <a:latin typeface="Arial"/>
              <a:cs typeface="Arial"/>
            </a:endParaRPr>
          </a:p>
          <a:p>
            <a:pPr marL="16933" marR="112604">
              <a:lnSpc>
                <a:spcPts val="2200"/>
              </a:lnSpc>
              <a:spcBef>
                <a:spcPts val="87"/>
              </a:spcBef>
            </a:pPr>
            <a:r>
              <a:rPr sz="1867" spc="-7" dirty="0">
                <a:solidFill>
                  <a:srgbClr val="FF0000"/>
                </a:solidFill>
                <a:latin typeface="Arial"/>
                <a:cs typeface="Arial"/>
              </a:rPr>
              <a:t>CONV1  </a:t>
            </a:r>
            <a:r>
              <a:rPr sz="1867" dirty="0">
                <a:solidFill>
                  <a:srgbClr val="0000FF"/>
                </a:solidFill>
                <a:latin typeface="Arial"/>
                <a:cs typeface="Arial"/>
              </a:rPr>
              <a:t>MAX</a:t>
            </a:r>
            <a:r>
              <a:rPr sz="1867" spc="-133" dirty="0">
                <a:solidFill>
                  <a:srgbClr val="0000FF"/>
                </a:solidFill>
                <a:latin typeface="Arial"/>
                <a:cs typeface="Arial"/>
              </a:rPr>
              <a:t> </a:t>
            </a:r>
            <a:r>
              <a:rPr sz="1867" spc="-7" dirty="0">
                <a:solidFill>
                  <a:srgbClr val="0000FF"/>
                </a:solidFill>
                <a:latin typeface="Arial"/>
                <a:cs typeface="Arial"/>
              </a:rPr>
              <a:t>POOL1  </a:t>
            </a:r>
            <a:r>
              <a:rPr sz="1867" spc="-7" dirty="0">
                <a:solidFill>
                  <a:srgbClr val="69A84F"/>
                </a:solidFill>
                <a:latin typeface="Arial"/>
                <a:cs typeface="Arial"/>
              </a:rPr>
              <a:t>NORM1  </a:t>
            </a:r>
            <a:r>
              <a:rPr sz="1867" spc="-7" dirty="0">
                <a:solidFill>
                  <a:srgbClr val="FF0000"/>
                </a:solidFill>
                <a:latin typeface="Arial"/>
                <a:cs typeface="Arial"/>
              </a:rPr>
              <a:t>CONV2  </a:t>
            </a:r>
            <a:r>
              <a:rPr sz="1867" dirty="0">
                <a:solidFill>
                  <a:srgbClr val="0000FF"/>
                </a:solidFill>
                <a:latin typeface="Arial"/>
                <a:cs typeface="Arial"/>
              </a:rPr>
              <a:t>MAX</a:t>
            </a:r>
            <a:r>
              <a:rPr sz="1867" spc="-133" dirty="0">
                <a:solidFill>
                  <a:srgbClr val="0000FF"/>
                </a:solidFill>
                <a:latin typeface="Arial"/>
                <a:cs typeface="Arial"/>
              </a:rPr>
              <a:t> </a:t>
            </a:r>
            <a:r>
              <a:rPr sz="1867" spc="-7" dirty="0">
                <a:solidFill>
                  <a:srgbClr val="0000FF"/>
                </a:solidFill>
                <a:latin typeface="Arial"/>
                <a:cs typeface="Arial"/>
              </a:rPr>
              <a:t>POOL2  </a:t>
            </a:r>
            <a:r>
              <a:rPr sz="1867" spc="-7" dirty="0">
                <a:solidFill>
                  <a:srgbClr val="69A84F"/>
                </a:solidFill>
                <a:latin typeface="Arial"/>
                <a:cs typeface="Arial"/>
              </a:rPr>
              <a:t>NORM2  </a:t>
            </a:r>
            <a:r>
              <a:rPr sz="1867" spc="-7" dirty="0">
                <a:solidFill>
                  <a:srgbClr val="FF0000"/>
                </a:solidFill>
                <a:latin typeface="Arial"/>
                <a:cs typeface="Arial"/>
              </a:rPr>
              <a:t>CONV3  CONV4  CONV5</a:t>
            </a:r>
            <a:endParaRPr sz="1867" dirty="0">
              <a:latin typeface="Arial"/>
              <a:cs typeface="Arial"/>
            </a:endParaRPr>
          </a:p>
          <a:p>
            <a:pPr marL="16933" marR="178642">
              <a:lnSpc>
                <a:spcPts val="2200"/>
              </a:lnSpc>
            </a:pPr>
            <a:r>
              <a:rPr sz="1867" dirty="0">
                <a:solidFill>
                  <a:srgbClr val="0000FF"/>
                </a:solidFill>
                <a:latin typeface="Arial"/>
                <a:cs typeface="Arial"/>
              </a:rPr>
              <a:t>Max</a:t>
            </a:r>
            <a:r>
              <a:rPr sz="1867" spc="-133" dirty="0">
                <a:solidFill>
                  <a:srgbClr val="0000FF"/>
                </a:solidFill>
                <a:latin typeface="Arial"/>
                <a:cs typeface="Arial"/>
              </a:rPr>
              <a:t> </a:t>
            </a:r>
            <a:r>
              <a:rPr sz="1867" spc="-7" dirty="0">
                <a:solidFill>
                  <a:srgbClr val="0000FF"/>
                </a:solidFill>
                <a:latin typeface="Arial"/>
                <a:cs typeface="Arial"/>
              </a:rPr>
              <a:t>POOL3  </a:t>
            </a:r>
            <a:r>
              <a:rPr sz="1867" spc="-7" dirty="0">
                <a:solidFill>
                  <a:srgbClr val="E69138"/>
                </a:solidFill>
                <a:latin typeface="Arial"/>
                <a:cs typeface="Arial"/>
              </a:rPr>
              <a:t>FC6</a:t>
            </a:r>
            <a:endParaRPr sz="1867" dirty="0">
              <a:latin typeface="Arial"/>
              <a:cs typeface="Arial"/>
            </a:endParaRPr>
          </a:p>
          <a:p>
            <a:pPr marL="16933" marR="1033754">
              <a:lnSpc>
                <a:spcPts val="2200"/>
              </a:lnSpc>
            </a:pPr>
            <a:r>
              <a:rPr sz="1867" spc="-7" dirty="0">
                <a:solidFill>
                  <a:srgbClr val="E69138"/>
                </a:solidFill>
                <a:latin typeface="Arial"/>
                <a:cs typeface="Arial"/>
              </a:rPr>
              <a:t>FC7  FC8</a:t>
            </a:r>
            <a:endParaRPr sz="1867" dirty="0">
              <a:latin typeface="Arial"/>
              <a:cs typeface="Arial"/>
            </a:endParaRPr>
          </a:p>
        </p:txBody>
      </p:sp>
      <p:sp>
        <p:nvSpPr>
          <p:cNvPr id="7" name="object 7"/>
          <p:cNvSpPr txBox="1"/>
          <p:nvPr/>
        </p:nvSpPr>
        <p:spPr>
          <a:xfrm>
            <a:off x="7198825" y="6273191"/>
            <a:ext cx="2124287" cy="410369"/>
          </a:xfrm>
          <a:prstGeom prst="rect">
            <a:avLst/>
          </a:prstGeom>
        </p:spPr>
        <p:txBody>
          <a:bodyPr vert="horz" wrap="square" lIns="0" tIns="0" rIns="0" bIns="0" rtlCol="0">
            <a:spAutoFit/>
          </a:bodyPr>
          <a:lstStyle/>
          <a:p>
            <a:pPr marL="16933">
              <a:lnSpc>
                <a:spcPts val="3173"/>
              </a:lnSpc>
            </a:pPr>
            <a:r>
              <a:rPr sz="4000" spc="-9" baseline="1388" dirty="0">
                <a:solidFill>
                  <a:srgbClr val="FFFFFF"/>
                </a:solidFill>
                <a:latin typeface="Arial"/>
                <a:cs typeface="Arial"/>
              </a:rPr>
              <a:t>Lecture </a:t>
            </a:r>
            <a:r>
              <a:rPr sz="4000" baseline="1388" dirty="0">
                <a:solidFill>
                  <a:srgbClr val="FFFFFF"/>
                </a:solidFill>
                <a:latin typeface="Arial"/>
                <a:cs typeface="Arial"/>
              </a:rPr>
              <a:t>9 -</a:t>
            </a:r>
            <a:r>
              <a:rPr sz="4000" spc="-369" baseline="1388" dirty="0">
                <a:solidFill>
                  <a:srgbClr val="FFFFFF"/>
                </a:solidFill>
                <a:latin typeface="Arial"/>
                <a:cs typeface="Arial"/>
              </a:rPr>
              <a:t> </a:t>
            </a:r>
            <a:fld id="{81D60167-4931-47E6-BA6A-407CBD079E47}" type="slidenum">
              <a:rPr sz="2667" dirty="0">
                <a:solidFill>
                  <a:srgbClr val="FFFFFF"/>
                </a:solidFill>
                <a:latin typeface="Arial"/>
                <a:cs typeface="Arial"/>
              </a:rPr>
              <a:pPr marL="16933">
                <a:lnSpc>
                  <a:spcPts val="3173"/>
                </a:lnSpc>
              </a:pPr>
              <a:t>5</a:t>
            </a:fld>
            <a:endParaRPr sz="2667" dirty="0">
              <a:latin typeface="Arial"/>
              <a:cs typeface="Arial"/>
            </a:endParaRPr>
          </a:p>
        </p:txBody>
      </p:sp>
    </p:spTree>
    <p:extLst>
      <p:ext uri="{BB962C8B-B14F-4D97-AF65-F5344CB8AC3E}">
        <p14:creationId xmlns:p14="http://schemas.microsoft.com/office/powerpoint/2010/main" val="176431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182779"/>
            <a:ext cx="1443567" cy="632651"/>
          </a:xfrm>
          <a:prstGeom prst="rect">
            <a:avLst/>
          </a:prstGeom>
        </p:spPr>
        <p:txBody>
          <a:bodyPr vert="horz" wrap="square" lIns="0" tIns="16933" rIns="0" bIns="0" rtlCol="0">
            <a:spAutoFit/>
          </a:bodyPr>
          <a:lstStyle/>
          <a:p>
            <a:pPr marL="16933">
              <a:spcBef>
                <a:spcPts val="133"/>
              </a:spcBef>
            </a:pPr>
            <a:r>
              <a:rPr sz="4000" spc="-7" dirty="0">
                <a:solidFill>
                  <a:srgbClr val="000000"/>
                </a:solidFill>
              </a:rPr>
              <a:t>ZFNet</a:t>
            </a:r>
            <a:endParaRPr sz="4000" dirty="0"/>
          </a:p>
        </p:txBody>
      </p:sp>
      <p:sp>
        <p:nvSpPr>
          <p:cNvPr id="3" name="object 3"/>
          <p:cNvSpPr/>
          <p:nvPr/>
        </p:nvSpPr>
        <p:spPr>
          <a:xfrm>
            <a:off x="356400" y="1010497"/>
            <a:ext cx="11662417" cy="2723555"/>
          </a:xfrm>
          <a:prstGeom prst="rect">
            <a:avLst/>
          </a:prstGeom>
          <a:blipFill>
            <a:blip r:embed="rId2" cstate="print"/>
            <a:stretch>
              <a:fillRect/>
            </a:stretch>
          </a:blipFill>
        </p:spPr>
        <p:txBody>
          <a:bodyPr wrap="square" lIns="0" tIns="0" rIns="0" bIns="0" rtlCol="0"/>
          <a:lstStyle/>
          <a:p>
            <a:endParaRPr sz="2400" dirty="0"/>
          </a:p>
        </p:txBody>
      </p:sp>
      <p:sp>
        <p:nvSpPr>
          <p:cNvPr id="4" name="object 4"/>
          <p:cNvSpPr txBox="1"/>
          <p:nvPr/>
        </p:nvSpPr>
        <p:spPr>
          <a:xfrm>
            <a:off x="5160758" y="308015"/>
            <a:ext cx="2676313" cy="304421"/>
          </a:xfrm>
          <a:prstGeom prst="rect">
            <a:avLst/>
          </a:prstGeom>
        </p:spPr>
        <p:txBody>
          <a:bodyPr vert="horz" wrap="square" lIns="0" tIns="16933" rIns="0" bIns="0" rtlCol="0">
            <a:spAutoFit/>
          </a:bodyPr>
          <a:lstStyle/>
          <a:p>
            <a:pPr marL="16933">
              <a:spcBef>
                <a:spcPts val="133"/>
              </a:spcBef>
            </a:pPr>
            <a:r>
              <a:rPr sz="1867" i="1" spc="-7" dirty="0">
                <a:latin typeface="Arial"/>
                <a:cs typeface="Arial"/>
              </a:rPr>
              <a:t>[Zeiler and Fergus,</a:t>
            </a:r>
            <a:r>
              <a:rPr sz="1867" i="1" spc="-107" dirty="0">
                <a:latin typeface="Arial"/>
                <a:cs typeface="Arial"/>
              </a:rPr>
              <a:t> </a:t>
            </a:r>
            <a:r>
              <a:rPr sz="1867" i="1" spc="-7" dirty="0">
                <a:latin typeface="Arial"/>
                <a:cs typeface="Arial"/>
              </a:rPr>
              <a:t>2013]</a:t>
            </a:r>
            <a:endParaRPr sz="1867" dirty="0">
              <a:latin typeface="Arial"/>
              <a:cs typeface="Arial"/>
            </a:endParaRPr>
          </a:p>
        </p:txBody>
      </p:sp>
      <p:sp>
        <p:nvSpPr>
          <p:cNvPr id="7" name="object 7"/>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sp>
        <p:nvSpPr>
          <p:cNvPr id="5" name="object 5"/>
          <p:cNvSpPr txBox="1"/>
          <p:nvPr/>
        </p:nvSpPr>
        <p:spPr>
          <a:xfrm>
            <a:off x="715866" y="4456670"/>
            <a:ext cx="11400367" cy="1565984"/>
          </a:xfrm>
          <a:prstGeom prst="rect">
            <a:avLst/>
          </a:prstGeom>
        </p:spPr>
        <p:txBody>
          <a:bodyPr vert="horz" wrap="square" lIns="0" tIns="16933" rIns="0" bIns="0" rtlCol="0">
            <a:spAutoFit/>
          </a:bodyPr>
          <a:lstStyle/>
          <a:p>
            <a:pPr marL="16933">
              <a:spcBef>
                <a:spcPts val="133"/>
              </a:spcBef>
            </a:pPr>
            <a:r>
              <a:rPr sz="2400" spc="-7" dirty="0">
                <a:latin typeface="Arial"/>
                <a:cs typeface="Arial"/>
              </a:rPr>
              <a:t>AlexNet</a:t>
            </a:r>
            <a:r>
              <a:rPr sz="2400" spc="-20" dirty="0">
                <a:latin typeface="Arial"/>
                <a:cs typeface="Arial"/>
              </a:rPr>
              <a:t> </a:t>
            </a:r>
            <a:r>
              <a:rPr sz="2400" spc="-7" dirty="0">
                <a:latin typeface="Arial"/>
                <a:cs typeface="Arial"/>
              </a:rPr>
              <a:t>but:</a:t>
            </a:r>
            <a:endParaRPr sz="2400" dirty="0">
              <a:latin typeface="Arial"/>
              <a:cs typeface="Arial"/>
            </a:endParaRPr>
          </a:p>
          <a:p>
            <a:pPr marL="16933" marR="2876901">
              <a:lnSpc>
                <a:spcPct val="100699"/>
              </a:lnSpc>
            </a:pPr>
            <a:r>
              <a:rPr sz="2400" spc="-7" dirty="0">
                <a:latin typeface="Arial"/>
                <a:cs typeface="Arial"/>
              </a:rPr>
              <a:t>CONV1: </a:t>
            </a:r>
            <a:r>
              <a:rPr sz="2400" dirty="0">
                <a:latin typeface="Arial"/>
                <a:cs typeface="Arial"/>
              </a:rPr>
              <a:t>change </a:t>
            </a:r>
            <a:r>
              <a:rPr sz="2400" spc="-7" dirty="0">
                <a:latin typeface="Arial"/>
                <a:cs typeface="Arial"/>
              </a:rPr>
              <a:t>from </a:t>
            </a:r>
            <a:r>
              <a:rPr sz="2400" dirty="0">
                <a:latin typeface="Arial"/>
                <a:cs typeface="Arial"/>
              </a:rPr>
              <a:t>(11x11 stride </a:t>
            </a:r>
            <a:r>
              <a:rPr sz="2400" spc="-7" dirty="0">
                <a:latin typeface="Arial"/>
                <a:cs typeface="Arial"/>
              </a:rPr>
              <a:t>4) to </a:t>
            </a:r>
            <a:r>
              <a:rPr sz="2400" dirty="0">
                <a:latin typeface="Arial"/>
                <a:cs typeface="Arial"/>
              </a:rPr>
              <a:t>(7x7 stride </a:t>
            </a:r>
            <a:r>
              <a:rPr sz="2400" spc="-7" dirty="0">
                <a:latin typeface="Arial"/>
                <a:cs typeface="Arial"/>
              </a:rPr>
              <a:t>2)  CONV3,4,5: instead of 384, 384, 256 filters use 512, 1024,</a:t>
            </a:r>
            <a:r>
              <a:rPr sz="2400" spc="-73" dirty="0">
                <a:latin typeface="Arial"/>
                <a:cs typeface="Arial"/>
              </a:rPr>
              <a:t> </a:t>
            </a:r>
            <a:r>
              <a:rPr sz="2400" spc="-7" dirty="0">
                <a:latin typeface="Arial"/>
                <a:cs typeface="Arial"/>
              </a:rPr>
              <a:t>512</a:t>
            </a:r>
            <a:endParaRPr sz="2400" dirty="0">
              <a:latin typeface="Arial"/>
              <a:cs typeface="Arial"/>
            </a:endParaRPr>
          </a:p>
          <a:p>
            <a:pPr marL="6232158">
              <a:spcBef>
                <a:spcPts val="480"/>
              </a:spcBef>
            </a:pPr>
            <a:r>
              <a:rPr sz="2400" spc="-7" dirty="0">
                <a:solidFill>
                  <a:srgbClr val="0000FF"/>
                </a:solidFill>
                <a:latin typeface="Arial"/>
                <a:cs typeface="Arial"/>
              </a:rPr>
              <a:t>ImageNet top </a:t>
            </a:r>
            <a:r>
              <a:rPr sz="2400" dirty="0">
                <a:solidFill>
                  <a:srgbClr val="0000FF"/>
                </a:solidFill>
                <a:latin typeface="Arial"/>
                <a:cs typeface="Arial"/>
              </a:rPr>
              <a:t>5 </a:t>
            </a:r>
            <a:r>
              <a:rPr sz="2400" spc="-7" dirty="0">
                <a:solidFill>
                  <a:srgbClr val="0000FF"/>
                </a:solidFill>
                <a:latin typeface="Arial"/>
                <a:cs typeface="Arial"/>
              </a:rPr>
              <a:t>error: 16.4% </a:t>
            </a:r>
            <a:r>
              <a:rPr sz="2400" dirty="0">
                <a:solidFill>
                  <a:srgbClr val="0000FF"/>
                </a:solidFill>
                <a:latin typeface="Arial"/>
                <a:cs typeface="Arial"/>
              </a:rPr>
              <a:t>-&gt;</a:t>
            </a:r>
            <a:r>
              <a:rPr sz="2400" spc="-113" dirty="0">
                <a:solidFill>
                  <a:srgbClr val="0000FF"/>
                </a:solidFill>
                <a:latin typeface="Arial"/>
                <a:cs typeface="Arial"/>
              </a:rPr>
              <a:t> </a:t>
            </a:r>
            <a:r>
              <a:rPr sz="2400" spc="-7" dirty="0">
                <a:solidFill>
                  <a:srgbClr val="0000FF"/>
                </a:solidFill>
                <a:latin typeface="Arial"/>
                <a:cs typeface="Arial"/>
              </a:rPr>
              <a:t>11.7%</a:t>
            </a:r>
            <a:endParaRPr sz="2400" dirty="0">
              <a:latin typeface="Arial"/>
              <a:cs typeface="Arial"/>
            </a:endParaRPr>
          </a:p>
        </p:txBody>
      </p:sp>
      <p:sp>
        <p:nvSpPr>
          <p:cNvPr id="6" name="object 6"/>
          <p:cNvSpPr txBox="1"/>
          <p:nvPr/>
        </p:nvSpPr>
        <p:spPr>
          <a:xfrm>
            <a:off x="8589547" y="4267242"/>
            <a:ext cx="22970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a:cs typeface="Arial"/>
              </a:rPr>
              <a:t>TODO: </a:t>
            </a:r>
            <a:r>
              <a:rPr sz="1867" dirty="0">
                <a:solidFill>
                  <a:srgbClr val="FF0000"/>
                </a:solidFill>
                <a:latin typeface="Arial"/>
                <a:cs typeface="Arial"/>
              </a:rPr>
              <a:t>remake</a:t>
            </a:r>
            <a:r>
              <a:rPr sz="1867" spc="-113" dirty="0">
                <a:solidFill>
                  <a:srgbClr val="FF0000"/>
                </a:solidFill>
                <a:latin typeface="Arial"/>
                <a:cs typeface="Arial"/>
              </a:rPr>
              <a:t> </a:t>
            </a:r>
            <a:r>
              <a:rPr sz="1867" spc="-7" dirty="0">
                <a:solidFill>
                  <a:srgbClr val="FF0000"/>
                </a:solidFill>
                <a:latin typeface="Arial"/>
                <a:cs typeface="Arial"/>
              </a:rPr>
              <a:t>figure</a:t>
            </a:r>
            <a:endParaRPr sz="1867" dirty="0">
              <a:latin typeface="Arial"/>
              <a:cs typeface="Arial"/>
            </a:endParaRPr>
          </a:p>
        </p:txBody>
      </p:sp>
    </p:spTree>
    <p:extLst>
      <p:ext uri="{BB962C8B-B14F-4D97-AF65-F5344CB8AC3E}">
        <p14:creationId xmlns:p14="http://schemas.microsoft.com/office/powerpoint/2010/main" val="776053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8682116" y="764768"/>
          <a:ext cx="1107440" cy="2262296"/>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8415" algn="ctr">
                        <a:lnSpc>
                          <a:spcPts val="830"/>
                        </a:lnSpc>
                      </a:pPr>
                      <a:r>
                        <a:rPr sz="900" spc="-15" dirty="0">
                          <a:solidFill>
                            <a:srgbClr val="FF0000"/>
                          </a:solidFill>
                          <a:latin typeface="Arial"/>
                          <a:cs typeface="Arial"/>
                        </a:rPr>
                        <a:t>Softmax</a:t>
                      </a:r>
                      <a:endParaRPr sz="900" dirty="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solidFill>
                      <a:srgbClr val="F4CCCC"/>
                    </a:solidFill>
                  </a:tcPr>
                </a:tc>
                <a:extLst>
                  <a:ext uri="{0D108BD9-81ED-4DB2-BD59-A6C34878D82A}">
                    <a16:rowId xmlns:a16="http://schemas.microsoft.com/office/drawing/2014/main" val="10000"/>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1000</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FF0000"/>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38751C"/>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6"/>
                  </a:ext>
                </a:extLst>
              </a:tr>
              <a:tr h="212513">
                <a:tc>
                  <a:txBody>
                    <a:bodyPr/>
                    <a:lstStyle/>
                    <a:p>
                      <a:pPr marL="2540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7"/>
                  </a:ext>
                </a:extLst>
              </a:tr>
              <a:tr h="211667">
                <a:tc>
                  <a:txBody>
                    <a:bodyPr/>
                    <a:lstStyle/>
                    <a:p>
                      <a:pPr marL="18415" algn="ctr">
                        <a:lnSpc>
                          <a:spcPct val="100000"/>
                        </a:lnSpc>
                        <a:spcBef>
                          <a:spcPts val="190"/>
                        </a:spcBef>
                      </a:pPr>
                      <a:r>
                        <a:rPr sz="900" spc="-20" dirty="0">
                          <a:solidFill>
                            <a:srgbClr val="4985E8"/>
                          </a:solidFill>
                          <a:latin typeface="Arial"/>
                          <a:cs typeface="Arial"/>
                        </a:rPr>
                        <a:t>Pool</a:t>
                      </a:r>
                      <a:endParaRPr sz="900" dirty="0">
                        <a:latin typeface="Arial"/>
                        <a:cs typeface="Arial"/>
                      </a:endParaRPr>
                    </a:p>
                  </a:txBody>
                  <a:tcPr marL="0" marR="0" marT="32173" marB="0">
                    <a:lnL w="19050">
                      <a:solidFill>
                        <a:srgbClr val="4985E8"/>
                      </a:solidFill>
                      <a:prstDash val="solid"/>
                    </a:lnL>
                    <a:lnR w="19050">
                      <a:solidFill>
                        <a:srgbClr val="4985E8"/>
                      </a:solidFill>
                      <a:prstDash val="solid"/>
                    </a:lnR>
                    <a:lnT w="19050">
                      <a:solidFill>
                        <a:srgbClr val="FF9900"/>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8"/>
                  </a:ext>
                </a:extLst>
              </a:tr>
              <a:tr h="210820">
                <a:tc>
                  <a:txBody>
                    <a:bodyPr/>
                    <a:lstStyle/>
                    <a:p>
                      <a:pPr marL="1905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9"/>
                  </a:ext>
                </a:extLst>
              </a:tr>
              <a:tr h="178647">
                <a:tc>
                  <a:txBody>
                    <a:bodyPr/>
                    <a:lstStyle/>
                    <a:p>
                      <a:pPr marL="19050" algn="ctr">
                        <a:lnSpc>
                          <a:spcPts val="77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0"/>
                  </a:ext>
                </a:extLst>
              </a:tr>
            </a:tbl>
          </a:graphicData>
        </a:graphic>
      </p:graphicFrame>
      <p:sp>
        <p:nvSpPr>
          <p:cNvPr id="12" name="object 12"/>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graphicFrame>
        <p:nvGraphicFramePr>
          <p:cNvPr id="3" name="object 3"/>
          <p:cNvGraphicFramePr>
            <a:graphicFrameLocks noGrp="1"/>
          </p:cNvGraphicFramePr>
          <p:nvPr>
            <p:extLst>
              <p:ext uri="{D42A27DB-BD31-4B8C-83A1-F6EECF244321}">
                <p14:modId xmlns:p14="http://schemas.microsoft.com/office/powerpoint/2010/main" val="3715300155"/>
              </p:ext>
            </p:extLst>
          </p:nvPr>
        </p:nvGraphicFramePr>
        <p:xfrm>
          <a:off x="8682116" y="3027064"/>
          <a:ext cx="1107440" cy="2344732"/>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85156">
                <a:tc>
                  <a:txBody>
                    <a:bodyPr/>
                    <a:lstStyle/>
                    <a:p>
                      <a:pPr marL="19050" algn="ctr">
                        <a:lnSpc>
                          <a:spcPts val="830"/>
                        </a:lnSpc>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0" marB="0" anchor="ctr">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0"/>
                  </a:ext>
                </a:extLst>
              </a:tr>
              <a:tr h="219380">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1"/>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2"/>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3"/>
                  </a:ext>
                </a:extLst>
              </a:tr>
              <a:tr h="219380">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4"/>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5"/>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985E8"/>
                      </a:solidFill>
                      <a:prstDash val="solid"/>
                    </a:lnB>
                    <a:solidFill>
                      <a:srgbClr val="FBE4CD"/>
                    </a:solidFill>
                  </a:tcPr>
                </a:tc>
                <a:extLst>
                  <a:ext uri="{0D108BD9-81ED-4DB2-BD59-A6C34878D82A}">
                    <a16:rowId xmlns:a16="http://schemas.microsoft.com/office/drawing/2014/main" val="10006"/>
                  </a:ext>
                </a:extLst>
              </a:tr>
              <a:tr h="219380">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4985E8"/>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07"/>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8"/>
                  </a:ext>
                </a:extLst>
              </a:tr>
              <a:tr h="219380">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24242"/>
                      </a:solidFill>
                      <a:prstDash val="solid"/>
                    </a:lnB>
                    <a:solidFill>
                      <a:srgbClr val="FBE4CD"/>
                    </a:solidFill>
                  </a:tcPr>
                </a:tc>
                <a:extLst>
                  <a:ext uri="{0D108BD9-81ED-4DB2-BD59-A6C34878D82A}">
                    <a16:rowId xmlns:a16="http://schemas.microsoft.com/office/drawing/2014/main" val="10009"/>
                  </a:ext>
                </a:extLst>
              </a:tr>
              <a:tr h="185156">
                <a:tc>
                  <a:txBody>
                    <a:bodyPr/>
                    <a:lstStyle/>
                    <a:p>
                      <a:pPr marL="19050" algn="ctr">
                        <a:lnSpc>
                          <a:spcPts val="770"/>
                        </a:lnSpc>
                        <a:spcBef>
                          <a:spcPts val="185"/>
                        </a:spcBef>
                      </a:pPr>
                      <a:r>
                        <a:rPr sz="900" spc="-15" dirty="0">
                          <a:solidFill>
                            <a:srgbClr val="424242"/>
                          </a:solidFill>
                          <a:latin typeface="Arial"/>
                          <a:cs typeface="Arial"/>
                        </a:rPr>
                        <a:t>Input</a:t>
                      </a:r>
                      <a:endParaRPr sz="900" dirty="0">
                        <a:latin typeface="Arial"/>
                        <a:cs typeface="Arial"/>
                      </a:endParaRPr>
                    </a:p>
                  </a:txBody>
                  <a:tcPr marL="0" marR="0" marT="31327" marB="0">
                    <a:lnL w="19050">
                      <a:solidFill>
                        <a:srgbClr val="424242"/>
                      </a:solidFill>
                      <a:prstDash val="solid"/>
                    </a:lnL>
                    <a:lnR w="19050">
                      <a:solidFill>
                        <a:srgbClr val="424242"/>
                      </a:solidFill>
                      <a:prstDash val="solid"/>
                    </a:lnR>
                    <a:lnT w="19050">
                      <a:solidFill>
                        <a:srgbClr val="424242"/>
                      </a:solidFill>
                      <a:prstDash val="solid"/>
                    </a:lnT>
                    <a:lnB w="19050">
                      <a:solidFill>
                        <a:srgbClr val="424242"/>
                      </a:solidFill>
                      <a:prstDash val="solid"/>
                    </a:lnB>
                    <a:solidFill>
                      <a:srgbClr val="D8D8D8"/>
                    </a:solidFill>
                  </a:tcPr>
                </a:tc>
                <a:extLst>
                  <a:ext uri="{0D108BD9-81ED-4DB2-BD59-A6C34878D82A}">
                    <a16:rowId xmlns:a16="http://schemas.microsoft.com/office/drawing/2014/main" val="10010"/>
                  </a:ext>
                </a:extLst>
              </a:tr>
            </a:tbl>
          </a:graphicData>
        </a:graphic>
      </p:graphicFrame>
      <p:graphicFrame>
        <p:nvGraphicFramePr>
          <p:cNvPr id="4" name="object 4"/>
          <p:cNvGraphicFramePr>
            <a:graphicFrameLocks noGrp="1"/>
          </p:cNvGraphicFramePr>
          <p:nvPr/>
        </p:nvGraphicFramePr>
        <p:xfrm>
          <a:off x="6579452" y="2683347"/>
          <a:ext cx="1107440" cy="2687323"/>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18415" algn="ctr">
                        <a:lnSpc>
                          <a:spcPts val="830"/>
                        </a:lnSpc>
                      </a:pPr>
                      <a:r>
                        <a:rPr sz="900" spc="-15" dirty="0">
                          <a:solidFill>
                            <a:srgbClr val="FF0000"/>
                          </a:solidFill>
                          <a:latin typeface="Arial"/>
                          <a:cs typeface="Arial"/>
                        </a:rPr>
                        <a:t>Softmax</a:t>
                      </a:r>
                      <a:endParaRPr sz="900" dirty="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8751C"/>
                      </a:solidFill>
                      <a:prstDash val="solid"/>
                    </a:lnB>
                    <a:solidFill>
                      <a:srgbClr val="F4CCCC"/>
                    </a:solidFill>
                  </a:tcPr>
                </a:tc>
                <a:extLst>
                  <a:ext uri="{0D108BD9-81ED-4DB2-BD59-A6C34878D82A}">
                    <a16:rowId xmlns:a16="http://schemas.microsoft.com/office/drawing/2014/main" val="10000"/>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1000</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1"/>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2"/>
                  </a:ext>
                </a:extLst>
              </a:tr>
              <a:tr h="211667">
                <a:tc>
                  <a:txBody>
                    <a:bodyPr/>
                    <a:lstStyle/>
                    <a:p>
                      <a:pPr marL="19050"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3"/>
                  </a:ext>
                </a:extLst>
              </a:tr>
              <a:tr h="211667">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38751C"/>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4"/>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5"/>
                  </a:ext>
                </a:extLst>
              </a:tr>
              <a:tr h="211667">
                <a:tc>
                  <a:txBody>
                    <a:bodyPr/>
                    <a:lstStyle/>
                    <a:p>
                      <a:pPr marL="1905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384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6"/>
                  </a:ext>
                </a:extLst>
              </a:tr>
              <a:tr h="212513">
                <a:tc>
                  <a:txBody>
                    <a:bodyPr/>
                    <a:lstStyle/>
                    <a:p>
                      <a:pPr marL="1841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7"/>
                  </a:ext>
                </a:extLst>
              </a:tr>
              <a:tr h="212513">
                <a:tc>
                  <a:txBody>
                    <a:bodyPr/>
                    <a:lstStyle/>
                    <a:p>
                      <a:pPr marL="25400" algn="ctr">
                        <a:lnSpc>
                          <a:spcPct val="100000"/>
                        </a:lnSpc>
                        <a:spcBef>
                          <a:spcPts val="19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384</a:t>
                      </a:r>
                      <a:endParaRPr sz="900" dirty="0">
                        <a:latin typeface="Arial"/>
                        <a:cs typeface="Arial"/>
                      </a:endParaRPr>
                    </a:p>
                  </a:txBody>
                  <a:tcPr marL="0" marR="0" marT="32173" marB="0">
                    <a:lnL w="19050">
                      <a:solidFill>
                        <a:srgbClr val="FF9900"/>
                      </a:solidFill>
                      <a:prstDash val="solid"/>
                    </a:lnL>
                    <a:lnR w="19050">
                      <a:solidFill>
                        <a:srgbClr val="FF9900"/>
                      </a:solidFill>
                      <a:prstDash val="solid"/>
                    </a:lnR>
                    <a:lnT w="19050">
                      <a:solidFill>
                        <a:srgbClr val="4985E8"/>
                      </a:solidFill>
                      <a:prstDash val="solid"/>
                    </a:lnT>
                    <a:lnB w="19050">
                      <a:solidFill>
                        <a:srgbClr val="4985E8"/>
                      </a:solidFill>
                      <a:prstDash val="solid"/>
                    </a:lnB>
                    <a:solidFill>
                      <a:srgbClr val="FBE4CD"/>
                    </a:solidFill>
                  </a:tcPr>
                </a:tc>
                <a:extLst>
                  <a:ext uri="{0D108BD9-81ED-4DB2-BD59-A6C34878D82A}">
                    <a16:rowId xmlns:a16="http://schemas.microsoft.com/office/drawing/2014/main" val="10008"/>
                  </a:ext>
                </a:extLst>
              </a:tr>
              <a:tr h="211667">
                <a:tc>
                  <a:txBody>
                    <a:bodyPr/>
                    <a:lstStyle/>
                    <a:p>
                      <a:pPr marL="25400"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4985E8"/>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09"/>
                  </a:ext>
                </a:extLst>
              </a:tr>
              <a:tr h="211667">
                <a:tc>
                  <a:txBody>
                    <a:bodyPr/>
                    <a:lstStyle/>
                    <a:p>
                      <a:pPr marL="25400" algn="ctr">
                        <a:lnSpc>
                          <a:spcPct val="100000"/>
                        </a:lnSpc>
                        <a:spcBef>
                          <a:spcPts val="185"/>
                        </a:spcBef>
                      </a:pPr>
                      <a:r>
                        <a:rPr sz="900" spc="-10" dirty="0">
                          <a:solidFill>
                            <a:srgbClr val="FF9900"/>
                          </a:solidFill>
                          <a:latin typeface="Arial"/>
                          <a:cs typeface="Arial"/>
                        </a:rPr>
                        <a:t>5x5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0"/>
                  </a:ext>
                </a:extLst>
              </a:tr>
              <a:tr h="211667">
                <a:tc>
                  <a:txBody>
                    <a:bodyPr/>
                    <a:lstStyle/>
                    <a:p>
                      <a:pPr marL="25400" algn="ctr">
                        <a:lnSpc>
                          <a:spcPct val="100000"/>
                        </a:lnSpc>
                        <a:spcBef>
                          <a:spcPts val="185"/>
                        </a:spcBef>
                      </a:pPr>
                      <a:r>
                        <a:rPr sz="900" spc="-10" dirty="0">
                          <a:solidFill>
                            <a:srgbClr val="FF9900"/>
                          </a:solidFill>
                          <a:latin typeface="Arial"/>
                          <a:cs typeface="Arial"/>
                        </a:rPr>
                        <a:t>11x11 conv,</a:t>
                      </a:r>
                      <a:r>
                        <a:rPr sz="900" spc="-25" dirty="0">
                          <a:solidFill>
                            <a:srgbClr val="FF9900"/>
                          </a:solidFill>
                          <a:latin typeface="Arial"/>
                          <a:cs typeface="Arial"/>
                        </a:rPr>
                        <a:t> </a:t>
                      </a:r>
                      <a:r>
                        <a:rPr sz="900" spc="-5" dirty="0">
                          <a:solidFill>
                            <a:srgbClr val="FF9900"/>
                          </a:solidFill>
                          <a:latin typeface="Arial"/>
                          <a:cs typeface="Arial"/>
                        </a:rPr>
                        <a:t>96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424242"/>
                      </a:solidFill>
                      <a:prstDash val="solid"/>
                    </a:lnB>
                    <a:solidFill>
                      <a:srgbClr val="FBE4CD"/>
                    </a:solidFill>
                  </a:tcPr>
                </a:tc>
                <a:extLst>
                  <a:ext uri="{0D108BD9-81ED-4DB2-BD59-A6C34878D82A}">
                    <a16:rowId xmlns:a16="http://schemas.microsoft.com/office/drawing/2014/main" val="10011"/>
                  </a:ext>
                </a:extLst>
              </a:tr>
              <a:tr h="178647">
                <a:tc>
                  <a:txBody>
                    <a:bodyPr/>
                    <a:lstStyle/>
                    <a:p>
                      <a:pPr marL="25400" algn="ctr">
                        <a:lnSpc>
                          <a:spcPts val="770"/>
                        </a:lnSpc>
                        <a:spcBef>
                          <a:spcPts val="185"/>
                        </a:spcBef>
                      </a:pPr>
                      <a:r>
                        <a:rPr sz="900" spc="-15" dirty="0">
                          <a:solidFill>
                            <a:srgbClr val="424242"/>
                          </a:solidFill>
                          <a:latin typeface="Arial"/>
                          <a:cs typeface="Arial"/>
                        </a:rPr>
                        <a:t>Input</a:t>
                      </a:r>
                      <a:endParaRPr sz="900" dirty="0">
                        <a:latin typeface="Arial"/>
                        <a:cs typeface="Arial"/>
                      </a:endParaRPr>
                    </a:p>
                  </a:txBody>
                  <a:tcPr marL="0" marR="0" marT="31327" marB="0">
                    <a:lnL w="19050">
                      <a:solidFill>
                        <a:srgbClr val="424242"/>
                      </a:solidFill>
                      <a:prstDash val="solid"/>
                    </a:lnL>
                    <a:lnR w="19050">
                      <a:solidFill>
                        <a:srgbClr val="424242"/>
                      </a:solidFill>
                      <a:prstDash val="solid"/>
                    </a:lnR>
                    <a:lnT w="19050">
                      <a:solidFill>
                        <a:srgbClr val="424242"/>
                      </a:solidFill>
                      <a:prstDash val="solid"/>
                    </a:lnT>
                    <a:lnB w="19050">
                      <a:solidFill>
                        <a:srgbClr val="424242"/>
                      </a:solidFill>
                      <a:prstDash val="solid"/>
                    </a:lnB>
                    <a:solidFill>
                      <a:srgbClr val="D8D8D8"/>
                    </a:solidFill>
                  </a:tcPr>
                </a:tc>
                <a:extLst>
                  <a:ext uri="{0D108BD9-81ED-4DB2-BD59-A6C34878D82A}">
                    <a16:rowId xmlns:a16="http://schemas.microsoft.com/office/drawing/2014/main" val="10012"/>
                  </a:ext>
                </a:extLst>
              </a:tr>
            </a:tbl>
          </a:graphicData>
        </a:graphic>
      </p:graphicFrame>
      <p:graphicFrame>
        <p:nvGraphicFramePr>
          <p:cNvPr id="5" name="object 5"/>
          <p:cNvGraphicFramePr>
            <a:graphicFrameLocks noGrp="1"/>
          </p:cNvGraphicFramePr>
          <p:nvPr/>
        </p:nvGraphicFramePr>
        <p:xfrm>
          <a:off x="10057045" y="350469"/>
          <a:ext cx="1107440" cy="5012272"/>
        </p:xfrm>
        <a:graphic>
          <a:graphicData uri="http://schemas.openxmlformats.org/drawingml/2006/table">
            <a:tbl>
              <a:tblPr firstRow="1" bandRow="1">
                <a:tableStyleId>{2D5ABB26-0587-4C30-8999-92F81FD0307C}</a:tableStyleId>
              </a:tblPr>
              <a:tblGrid>
                <a:gridCol w="1107440">
                  <a:extLst>
                    <a:ext uri="{9D8B030D-6E8A-4147-A177-3AD203B41FA5}">
                      <a16:colId xmlns:a16="http://schemas.microsoft.com/office/drawing/2014/main" val="20000"/>
                    </a:ext>
                  </a:extLst>
                </a:gridCol>
              </a:tblGrid>
              <a:tr h="178647">
                <a:tc>
                  <a:txBody>
                    <a:bodyPr/>
                    <a:lstStyle/>
                    <a:p>
                      <a:pPr marL="22860" algn="ctr">
                        <a:lnSpc>
                          <a:spcPts val="830"/>
                        </a:lnSpc>
                      </a:pPr>
                      <a:r>
                        <a:rPr sz="900" spc="-15" dirty="0">
                          <a:solidFill>
                            <a:srgbClr val="FF0000"/>
                          </a:solidFill>
                          <a:latin typeface="Arial"/>
                          <a:cs typeface="Arial"/>
                        </a:rPr>
                        <a:t>Softmax</a:t>
                      </a:r>
                      <a:endParaRPr sz="900" dirty="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8751C"/>
                      </a:solidFill>
                      <a:prstDash val="solid"/>
                    </a:lnB>
                    <a:solidFill>
                      <a:srgbClr val="F4CCCC"/>
                    </a:solidFill>
                  </a:tcPr>
                </a:tc>
                <a:extLst>
                  <a:ext uri="{0D108BD9-81ED-4DB2-BD59-A6C34878D82A}">
                    <a16:rowId xmlns:a16="http://schemas.microsoft.com/office/drawing/2014/main" val="10000"/>
                  </a:ext>
                </a:extLst>
              </a:tr>
              <a:tr h="211667">
                <a:tc>
                  <a:txBody>
                    <a:bodyPr/>
                    <a:lstStyle/>
                    <a:p>
                      <a:pPr marL="14604"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1000</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1"/>
                  </a:ext>
                </a:extLst>
              </a:tr>
              <a:tr h="211667">
                <a:tc>
                  <a:txBody>
                    <a:bodyPr/>
                    <a:lstStyle/>
                    <a:p>
                      <a:pPr marL="14604"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2"/>
                  </a:ext>
                </a:extLst>
              </a:tr>
              <a:tr h="211667">
                <a:tc>
                  <a:txBody>
                    <a:bodyPr/>
                    <a:lstStyle/>
                    <a:p>
                      <a:pPr marL="14604" algn="ctr">
                        <a:lnSpc>
                          <a:spcPct val="100000"/>
                        </a:lnSpc>
                        <a:spcBef>
                          <a:spcPts val="185"/>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4096</a:t>
                      </a:r>
                      <a:endParaRPr sz="900" dirty="0">
                        <a:latin typeface="Arial"/>
                        <a:cs typeface="Arial"/>
                      </a:endParaRPr>
                    </a:p>
                  </a:txBody>
                  <a:tcPr marL="0" marR="0" marT="31327" marB="0">
                    <a:lnL w="19050">
                      <a:solidFill>
                        <a:srgbClr val="38751C"/>
                      </a:solidFill>
                      <a:prstDash val="solid"/>
                    </a:lnL>
                    <a:lnR w="19050">
                      <a:solidFill>
                        <a:srgbClr val="38751C"/>
                      </a:solidFill>
                      <a:prstDash val="solid"/>
                    </a:lnR>
                    <a:lnT w="19050">
                      <a:solidFill>
                        <a:srgbClr val="38751C"/>
                      </a:solidFill>
                      <a:prstDash val="solid"/>
                    </a:lnT>
                    <a:lnB w="19050">
                      <a:solidFill>
                        <a:srgbClr val="38751C"/>
                      </a:solidFill>
                      <a:prstDash val="solid"/>
                    </a:lnB>
                    <a:solidFill>
                      <a:srgbClr val="D8E9D3"/>
                    </a:solidFill>
                  </a:tcPr>
                </a:tc>
                <a:extLst>
                  <a:ext uri="{0D108BD9-81ED-4DB2-BD59-A6C34878D82A}">
                    <a16:rowId xmlns:a16="http://schemas.microsoft.com/office/drawing/2014/main" val="10003"/>
                  </a:ext>
                </a:extLst>
              </a:tr>
              <a:tr h="210820">
                <a:tc>
                  <a:txBody>
                    <a:bodyPr/>
                    <a:lstStyle/>
                    <a:p>
                      <a:pPr marL="22860"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38751C"/>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04"/>
                  </a:ext>
                </a:extLst>
              </a:tr>
              <a:tr h="209973">
                <a:tc>
                  <a:txBody>
                    <a:bodyPr/>
                    <a:lstStyle/>
                    <a:p>
                      <a:pPr marL="2667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5"/>
                  </a:ext>
                </a:extLst>
              </a:tr>
              <a:tr h="210820">
                <a:tc>
                  <a:txBody>
                    <a:bodyPr/>
                    <a:lstStyle/>
                    <a:p>
                      <a:pPr marL="22860" algn="ctr">
                        <a:lnSpc>
                          <a:spcPct val="100000"/>
                        </a:lnSpc>
                        <a:spcBef>
                          <a:spcPts val="180"/>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048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6"/>
                  </a:ext>
                </a:extLst>
              </a:tr>
              <a:tr h="211667">
                <a:tc>
                  <a:txBody>
                    <a:bodyPr/>
                    <a:lstStyle/>
                    <a:p>
                      <a:pPr marL="2286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7"/>
                  </a:ext>
                </a:extLst>
              </a:tr>
              <a:tr h="210820">
                <a:tc>
                  <a:txBody>
                    <a:bodyPr/>
                    <a:lstStyle/>
                    <a:p>
                      <a:pPr marL="29845"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08"/>
                  </a:ext>
                </a:extLst>
              </a:tr>
              <a:tr h="209127">
                <a:tc>
                  <a:txBody>
                    <a:bodyPr/>
                    <a:lstStyle/>
                    <a:p>
                      <a:pPr marL="17780" algn="ctr">
                        <a:lnSpc>
                          <a:spcPct val="100000"/>
                        </a:lnSpc>
                        <a:spcBef>
                          <a:spcPts val="180"/>
                        </a:spcBef>
                      </a:pPr>
                      <a:r>
                        <a:rPr sz="900" spc="-20" dirty="0">
                          <a:solidFill>
                            <a:srgbClr val="4985E8"/>
                          </a:solidFill>
                          <a:latin typeface="Arial"/>
                          <a:cs typeface="Arial"/>
                        </a:rPr>
                        <a:t>Pool</a:t>
                      </a:r>
                      <a:endParaRPr sz="900" dirty="0">
                        <a:latin typeface="Arial"/>
                        <a:cs typeface="Arial"/>
                      </a:endParaRPr>
                    </a:p>
                  </a:txBody>
                  <a:tcPr marL="0" marR="0" marT="30480" marB="0">
                    <a:lnL w="19050">
                      <a:solidFill>
                        <a:srgbClr val="4985E8"/>
                      </a:solidFill>
                      <a:prstDash val="solid"/>
                    </a:lnL>
                    <a:lnR w="19050">
                      <a:solidFill>
                        <a:srgbClr val="4985E8"/>
                      </a:solidFill>
                      <a:prstDash val="solid"/>
                    </a:lnR>
                    <a:lnT w="19050">
                      <a:solidFill>
                        <a:srgbClr val="FF9900"/>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09"/>
                  </a:ext>
                </a:extLst>
              </a:tr>
              <a:tr h="211667">
                <a:tc>
                  <a:txBody>
                    <a:bodyPr/>
                    <a:lstStyle/>
                    <a:p>
                      <a:pPr marL="21590" algn="ctr">
                        <a:lnSpc>
                          <a:spcPct val="100000"/>
                        </a:lnSpc>
                        <a:spcBef>
                          <a:spcPts val="17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29633"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0"/>
                  </a:ext>
                </a:extLst>
              </a:tr>
              <a:tr h="213360">
                <a:tc>
                  <a:txBody>
                    <a:bodyPr/>
                    <a:lstStyle/>
                    <a:p>
                      <a:pPr marL="14604" algn="ctr">
                        <a:lnSpc>
                          <a:spcPct val="100000"/>
                        </a:lnSpc>
                        <a:spcBef>
                          <a:spcPts val="19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3020"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1"/>
                  </a:ext>
                </a:extLst>
              </a:tr>
              <a:tr h="211667">
                <a:tc>
                  <a:txBody>
                    <a:bodyPr/>
                    <a:lstStyle/>
                    <a:p>
                      <a:pPr marL="14604"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2"/>
                  </a:ext>
                </a:extLst>
              </a:tr>
              <a:tr h="213360">
                <a:tc>
                  <a:txBody>
                    <a:bodyPr/>
                    <a:lstStyle/>
                    <a:p>
                      <a:pPr marL="2159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512</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3"/>
                  </a:ext>
                </a:extLst>
              </a:tr>
              <a:tr h="213360">
                <a:tc>
                  <a:txBody>
                    <a:bodyPr/>
                    <a:lstStyle/>
                    <a:p>
                      <a:pPr marL="20955" algn="ctr">
                        <a:lnSpc>
                          <a:spcPct val="100000"/>
                        </a:lnSpc>
                        <a:spcBef>
                          <a:spcPts val="195"/>
                        </a:spcBef>
                      </a:pPr>
                      <a:r>
                        <a:rPr sz="900" spc="-20" dirty="0">
                          <a:solidFill>
                            <a:srgbClr val="4985E8"/>
                          </a:solidFill>
                          <a:latin typeface="Arial"/>
                          <a:cs typeface="Arial"/>
                        </a:rPr>
                        <a:t>Pool</a:t>
                      </a:r>
                      <a:endParaRPr sz="900" dirty="0">
                        <a:latin typeface="Arial"/>
                        <a:cs typeface="Arial"/>
                      </a:endParaRPr>
                    </a:p>
                  </a:txBody>
                  <a:tcPr marL="0" marR="0" marT="33020" marB="0">
                    <a:lnL w="19050">
                      <a:solidFill>
                        <a:srgbClr val="4985E8"/>
                      </a:solidFill>
                      <a:prstDash val="solid"/>
                    </a:lnL>
                    <a:lnR w="19050">
                      <a:solidFill>
                        <a:srgbClr val="4985E8"/>
                      </a:solidFill>
                      <a:prstDash val="solid"/>
                    </a:lnR>
                    <a:lnT w="19050">
                      <a:solidFill>
                        <a:srgbClr val="FF9900"/>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14"/>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5"/>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256</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6"/>
                  </a:ext>
                </a:extLst>
              </a:tr>
              <a:tr h="211667">
                <a:tc>
                  <a:txBody>
                    <a:bodyPr/>
                    <a:lstStyle/>
                    <a:p>
                      <a:pPr marL="2095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17"/>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8"/>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128</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19"/>
                  </a:ext>
                </a:extLst>
              </a:tr>
              <a:tr h="211667">
                <a:tc>
                  <a:txBody>
                    <a:bodyPr/>
                    <a:lstStyle/>
                    <a:p>
                      <a:pPr marL="20955" algn="ctr">
                        <a:lnSpc>
                          <a:spcPct val="100000"/>
                        </a:lnSpc>
                        <a:spcBef>
                          <a:spcPts val="185"/>
                        </a:spcBef>
                      </a:pPr>
                      <a:r>
                        <a:rPr sz="900" spc="-20" dirty="0">
                          <a:solidFill>
                            <a:srgbClr val="4985E8"/>
                          </a:solidFill>
                          <a:latin typeface="Arial"/>
                          <a:cs typeface="Arial"/>
                        </a:rPr>
                        <a:t>Pool</a:t>
                      </a:r>
                      <a:endParaRPr sz="900" dirty="0">
                        <a:latin typeface="Arial"/>
                        <a:cs typeface="Arial"/>
                      </a:endParaRPr>
                    </a:p>
                  </a:txBody>
                  <a:tcPr marL="0" marR="0" marT="31327" marB="0">
                    <a:lnL w="19050">
                      <a:solidFill>
                        <a:srgbClr val="4985E8"/>
                      </a:solidFill>
                      <a:prstDash val="solid"/>
                    </a:lnL>
                    <a:lnR w="19050">
                      <a:solidFill>
                        <a:srgbClr val="4985E8"/>
                      </a:solidFill>
                      <a:prstDash val="solid"/>
                    </a:lnR>
                    <a:lnT w="19050">
                      <a:solidFill>
                        <a:srgbClr val="FF9900"/>
                      </a:solidFill>
                      <a:prstDash val="solid"/>
                    </a:lnT>
                    <a:lnB w="19050">
                      <a:solidFill>
                        <a:srgbClr val="FF9900"/>
                      </a:solidFill>
                      <a:prstDash val="solid"/>
                    </a:lnB>
                    <a:solidFill>
                      <a:srgbClr val="C8DAF7"/>
                    </a:solidFill>
                  </a:tcPr>
                </a:tc>
                <a:extLst>
                  <a:ext uri="{0D108BD9-81ED-4DB2-BD59-A6C34878D82A}">
                    <a16:rowId xmlns:a16="http://schemas.microsoft.com/office/drawing/2014/main" val="10020"/>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21"/>
                  </a:ext>
                </a:extLst>
              </a:tr>
              <a:tr h="211667">
                <a:tc>
                  <a:txBody>
                    <a:bodyPr/>
                    <a:lstStyle/>
                    <a:p>
                      <a:pPr marL="17780" algn="ctr">
                        <a:lnSpc>
                          <a:spcPct val="100000"/>
                        </a:lnSpc>
                        <a:spcBef>
                          <a:spcPts val="185"/>
                        </a:spcBef>
                      </a:pPr>
                      <a:r>
                        <a:rPr sz="900" spc="-10" dirty="0">
                          <a:solidFill>
                            <a:srgbClr val="FF9900"/>
                          </a:solidFill>
                          <a:latin typeface="Arial"/>
                          <a:cs typeface="Arial"/>
                        </a:rPr>
                        <a:t>3x3 conv,</a:t>
                      </a:r>
                      <a:r>
                        <a:rPr sz="900" spc="-25" dirty="0">
                          <a:solidFill>
                            <a:srgbClr val="FF9900"/>
                          </a:solidFill>
                          <a:latin typeface="Arial"/>
                          <a:cs typeface="Arial"/>
                        </a:rPr>
                        <a:t> </a:t>
                      </a:r>
                      <a:r>
                        <a:rPr sz="900" spc="-5" dirty="0">
                          <a:solidFill>
                            <a:srgbClr val="FF9900"/>
                          </a:solidFill>
                          <a:latin typeface="Arial"/>
                          <a:cs typeface="Arial"/>
                        </a:rPr>
                        <a:t>64</a:t>
                      </a:r>
                      <a:endParaRPr sz="900" dirty="0">
                        <a:latin typeface="Arial"/>
                        <a:cs typeface="Arial"/>
                      </a:endParaRPr>
                    </a:p>
                  </a:txBody>
                  <a:tcPr marL="0" marR="0" marT="31327" marB="0">
                    <a:lnL w="19050">
                      <a:solidFill>
                        <a:srgbClr val="FF9900"/>
                      </a:solidFill>
                      <a:prstDash val="solid"/>
                    </a:lnL>
                    <a:lnR w="19050">
                      <a:solidFill>
                        <a:srgbClr val="FF9900"/>
                      </a:solidFill>
                      <a:prstDash val="solid"/>
                    </a:lnR>
                    <a:lnT w="19050">
                      <a:solidFill>
                        <a:srgbClr val="FF9900"/>
                      </a:solidFill>
                      <a:prstDash val="solid"/>
                    </a:lnT>
                    <a:lnB w="19050">
                      <a:solidFill>
                        <a:srgbClr val="FF9900"/>
                      </a:solidFill>
                      <a:prstDash val="solid"/>
                    </a:lnB>
                    <a:solidFill>
                      <a:srgbClr val="FBE4CD"/>
                    </a:solidFill>
                  </a:tcPr>
                </a:tc>
                <a:extLst>
                  <a:ext uri="{0D108BD9-81ED-4DB2-BD59-A6C34878D82A}">
                    <a16:rowId xmlns:a16="http://schemas.microsoft.com/office/drawing/2014/main" val="10022"/>
                  </a:ext>
                </a:extLst>
              </a:tr>
              <a:tr h="178647">
                <a:tc>
                  <a:txBody>
                    <a:bodyPr/>
                    <a:lstStyle/>
                    <a:p>
                      <a:pPr marL="21590" algn="ctr">
                        <a:lnSpc>
                          <a:spcPts val="770"/>
                        </a:lnSpc>
                        <a:spcBef>
                          <a:spcPts val="185"/>
                        </a:spcBef>
                      </a:pPr>
                      <a:r>
                        <a:rPr sz="900" spc="-15" dirty="0">
                          <a:solidFill>
                            <a:srgbClr val="424242"/>
                          </a:solidFill>
                          <a:latin typeface="Arial"/>
                          <a:cs typeface="Arial"/>
                        </a:rPr>
                        <a:t>Input</a:t>
                      </a:r>
                      <a:endParaRPr sz="900" dirty="0">
                        <a:latin typeface="Arial"/>
                        <a:cs typeface="Arial"/>
                      </a:endParaRPr>
                    </a:p>
                  </a:txBody>
                  <a:tcPr marL="0" marR="0" marT="31327" marB="0">
                    <a:lnL w="19050">
                      <a:solidFill>
                        <a:srgbClr val="424242"/>
                      </a:solidFill>
                      <a:prstDash val="solid"/>
                    </a:lnL>
                    <a:lnR w="19050">
                      <a:solidFill>
                        <a:srgbClr val="424242"/>
                      </a:solidFill>
                      <a:prstDash val="solid"/>
                    </a:lnR>
                    <a:lnT w="19050">
                      <a:solidFill>
                        <a:srgbClr val="FF9900"/>
                      </a:solidFill>
                      <a:prstDash val="solid"/>
                    </a:lnT>
                    <a:lnB w="19050">
                      <a:solidFill>
                        <a:srgbClr val="424242"/>
                      </a:solidFill>
                      <a:prstDash val="solid"/>
                    </a:lnB>
                    <a:solidFill>
                      <a:srgbClr val="D8D8D8"/>
                    </a:solidFill>
                  </a:tcPr>
                </a:tc>
                <a:extLst>
                  <a:ext uri="{0D108BD9-81ED-4DB2-BD59-A6C34878D82A}">
                    <a16:rowId xmlns:a16="http://schemas.microsoft.com/office/drawing/2014/main" val="10023"/>
                  </a:ext>
                </a:extLst>
              </a:tr>
            </a:tbl>
          </a:graphicData>
        </a:graphic>
      </p:graphicFrame>
      <p:sp>
        <p:nvSpPr>
          <p:cNvPr id="6" name="object 6"/>
          <p:cNvSpPr txBox="1">
            <a:spLocks noGrp="1"/>
          </p:cNvSpPr>
          <p:nvPr>
            <p:ph type="title"/>
          </p:nvPr>
        </p:nvSpPr>
        <p:spPr>
          <a:xfrm>
            <a:off x="300132" y="86700"/>
            <a:ext cx="4851400" cy="1149888"/>
          </a:xfrm>
          <a:prstGeom prst="rect">
            <a:avLst/>
          </a:prstGeom>
        </p:spPr>
        <p:txBody>
          <a:bodyPr vert="horz" wrap="square" lIns="0" tIns="112607" rIns="0" bIns="0" rtlCol="0">
            <a:spAutoFit/>
          </a:bodyPr>
          <a:lstStyle/>
          <a:p>
            <a:pPr marL="16933">
              <a:spcBef>
                <a:spcPts val="887"/>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VGGNet</a:t>
            </a:r>
            <a:endParaRPr sz="4000" dirty="0"/>
          </a:p>
          <a:p>
            <a:pPr marL="33866">
              <a:spcBef>
                <a:spcPts val="353"/>
              </a:spcBef>
            </a:pPr>
            <a:r>
              <a:rPr sz="2400" i="1" spc="-7" dirty="0">
                <a:solidFill>
                  <a:srgbClr val="000000"/>
                </a:solidFill>
              </a:rPr>
              <a:t>[Simonyan and Zisserman,</a:t>
            </a:r>
            <a:r>
              <a:rPr sz="2400" i="1" spc="-27" dirty="0">
                <a:solidFill>
                  <a:srgbClr val="000000"/>
                </a:solidFill>
              </a:rPr>
              <a:t> </a:t>
            </a:r>
            <a:r>
              <a:rPr sz="2400" i="1" spc="-7" dirty="0">
                <a:solidFill>
                  <a:srgbClr val="000000"/>
                </a:solidFill>
              </a:rPr>
              <a:t>2014]</a:t>
            </a:r>
          </a:p>
        </p:txBody>
      </p:sp>
      <p:sp>
        <p:nvSpPr>
          <p:cNvPr id="7" name="object 7"/>
          <p:cNvSpPr txBox="1"/>
          <p:nvPr/>
        </p:nvSpPr>
        <p:spPr>
          <a:xfrm>
            <a:off x="533999" y="1619802"/>
            <a:ext cx="4213860" cy="2653461"/>
          </a:xfrm>
          <a:prstGeom prst="rect">
            <a:avLst/>
          </a:prstGeom>
        </p:spPr>
        <p:txBody>
          <a:bodyPr vert="horz" wrap="square" lIns="0" tIns="16933" rIns="0" bIns="0" rtlCol="0">
            <a:spAutoFit/>
          </a:bodyPr>
          <a:lstStyle/>
          <a:p>
            <a:pPr marL="16933">
              <a:spcBef>
                <a:spcPts val="133"/>
              </a:spcBef>
            </a:pPr>
            <a:r>
              <a:rPr sz="2400" spc="-7" dirty="0">
                <a:solidFill>
                  <a:srgbClr val="FF0000"/>
                </a:solidFill>
                <a:latin typeface="Arial"/>
                <a:cs typeface="Arial"/>
              </a:rPr>
              <a:t>Small filters, Deeper</a:t>
            </a:r>
            <a:r>
              <a:rPr sz="2400" spc="-87" dirty="0">
                <a:solidFill>
                  <a:srgbClr val="FF0000"/>
                </a:solidFill>
                <a:latin typeface="Arial"/>
                <a:cs typeface="Arial"/>
              </a:rPr>
              <a:t> </a:t>
            </a:r>
            <a:r>
              <a:rPr sz="2400" spc="-7" dirty="0">
                <a:solidFill>
                  <a:srgbClr val="FF0000"/>
                </a:solidFill>
                <a:latin typeface="Arial"/>
                <a:cs typeface="Arial"/>
              </a:rPr>
              <a:t>networks</a:t>
            </a:r>
            <a:endParaRPr sz="2400" dirty="0">
              <a:latin typeface="Arial"/>
              <a:cs typeface="Arial"/>
            </a:endParaRPr>
          </a:p>
          <a:p>
            <a:pPr>
              <a:spcBef>
                <a:spcPts val="7"/>
              </a:spcBef>
            </a:pPr>
            <a:endParaRPr sz="2533" dirty="0">
              <a:latin typeface="Times New Roman"/>
              <a:cs typeface="Times New Roman"/>
            </a:endParaRPr>
          </a:p>
          <a:p>
            <a:pPr marL="16933"/>
            <a:r>
              <a:rPr sz="2400" dirty="0">
                <a:solidFill>
                  <a:srgbClr val="0000FF"/>
                </a:solidFill>
                <a:latin typeface="Arial"/>
                <a:cs typeface="Arial"/>
              </a:rPr>
              <a:t>8 </a:t>
            </a:r>
            <a:r>
              <a:rPr sz="2400" spc="-7" dirty="0">
                <a:solidFill>
                  <a:srgbClr val="0000FF"/>
                </a:solidFill>
                <a:latin typeface="Arial"/>
                <a:cs typeface="Arial"/>
              </a:rPr>
              <a:t>layers</a:t>
            </a:r>
            <a:r>
              <a:rPr sz="2400" spc="-27" dirty="0">
                <a:solidFill>
                  <a:srgbClr val="0000FF"/>
                </a:solidFill>
                <a:latin typeface="Arial"/>
                <a:cs typeface="Arial"/>
              </a:rPr>
              <a:t> </a:t>
            </a:r>
            <a:r>
              <a:rPr sz="2400" dirty="0">
                <a:solidFill>
                  <a:srgbClr val="0000FF"/>
                </a:solidFill>
                <a:latin typeface="Arial"/>
                <a:cs typeface="Arial"/>
              </a:rPr>
              <a:t>(AlexNet)</a:t>
            </a:r>
            <a:endParaRPr sz="2400" dirty="0">
              <a:latin typeface="Arial"/>
              <a:cs typeface="Arial"/>
            </a:endParaRPr>
          </a:p>
          <a:p>
            <a:pPr marL="16933">
              <a:spcBef>
                <a:spcPts val="20"/>
              </a:spcBef>
            </a:pPr>
            <a:r>
              <a:rPr sz="2400" dirty="0">
                <a:solidFill>
                  <a:srgbClr val="0000FF"/>
                </a:solidFill>
                <a:latin typeface="Arial"/>
                <a:cs typeface="Arial"/>
              </a:rPr>
              <a:t>-&gt; </a:t>
            </a:r>
            <a:r>
              <a:rPr sz="2400" spc="-7" dirty="0">
                <a:solidFill>
                  <a:srgbClr val="0000FF"/>
                </a:solidFill>
                <a:latin typeface="Arial"/>
                <a:cs typeface="Arial"/>
              </a:rPr>
              <a:t>16 </a:t>
            </a:r>
            <a:r>
              <a:rPr sz="2400" dirty="0">
                <a:solidFill>
                  <a:srgbClr val="0000FF"/>
                </a:solidFill>
                <a:latin typeface="Arial"/>
                <a:cs typeface="Arial"/>
              </a:rPr>
              <a:t>- </a:t>
            </a:r>
            <a:r>
              <a:rPr sz="2400" spc="-7" dirty="0">
                <a:solidFill>
                  <a:srgbClr val="0000FF"/>
                </a:solidFill>
                <a:latin typeface="Arial"/>
                <a:cs typeface="Arial"/>
              </a:rPr>
              <a:t>19 layers</a:t>
            </a:r>
            <a:r>
              <a:rPr sz="2400" spc="-100" dirty="0">
                <a:solidFill>
                  <a:srgbClr val="0000FF"/>
                </a:solidFill>
                <a:latin typeface="Arial"/>
                <a:cs typeface="Arial"/>
              </a:rPr>
              <a:t> </a:t>
            </a:r>
            <a:r>
              <a:rPr sz="2400" dirty="0">
                <a:solidFill>
                  <a:srgbClr val="0000FF"/>
                </a:solidFill>
                <a:latin typeface="Arial"/>
                <a:cs typeface="Arial"/>
              </a:rPr>
              <a:t>(VGG16Net)</a:t>
            </a:r>
            <a:endParaRPr sz="2400" dirty="0">
              <a:latin typeface="Arial"/>
              <a:cs typeface="Arial"/>
            </a:endParaRPr>
          </a:p>
          <a:p>
            <a:pPr>
              <a:spcBef>
                <a:spcPts val="60"/>
              </a:spcBef>
            </a:pPr>
            <a:endParaRPr sz="2467" dirty="0">
              <a:latin typeface="Times New Roman"/>
              <a:cs typeface="Times New Roman"/>
            </a:endParaRPr>
          </a:p>
          <a:p>
            <a:pPr marL="16933" marR="6773">
              <a:lnSpc>
                <a:spcPct val="100699"/>
              </a:lnSpc>
            </a:pPr>
            <a:r>
              <a:rPr sz="2400" spc="-7" dirty="0">
                <a:solidFill>
                  <a:srgbClr val="0000FF"/>
                </a:solidFill>
                <a:latin typeface="Arial"/>
                <a:cs typeface="Arial"/>
              </a:rPr>
              <a:t>Only 3x3 CONV </a:t>
            </a:r>
            <a:r>
              <a:rPr sz="2400" dirty="0">
                <a:solidFill>
                  <a:srgbClr val="0000FF"/>
                </a:solidFill>
                <a:latin typeface="Arial"/>
                <a:cs typeface="Arial"/>
              </a:rPr>
              <a:t>stride </a:t>
            </a:r>
            <a:r>
              <a:rPr sz="2400" spc="-7" dirty="0">
                <a:solidFill>
                  <a:srgbClr val="0000FF"/>
                </a:solidFill>
                <a:latin typeface="Arial"/>
                <a:cs typeface="Arial"/>
              </a:rPr>
              <a:t>1, pad</a:t>
            </a:r>
            <a:r>
              <a:rPr sz="2400" spc="-113" dirty="0">
                <a:solidFill>
                  <a:srgbClr val="0000FF"/>
                </a:solidFill>
                <a:latin typeface="Arial"/>
                <a:cs typeface="Arial"/>
              </a:rPr>
              <a:t> </a:t>
            </a:r>
            <a:r>
              <a:rPr sz="2400" dirty="0">
                <a:solidFill>
                  <a:srgbClr val="0000FF"/>
                </a:solidFill>
                <a:latin typeface="Arial"/>
                <a:cs typeface="Arial"/>
              </a:rPr>
              <a:t>1  </a:t>
            </a:r>
            <a:r>
              <a:rPr sz="2400" spc="-7" dirty="0">
                <a:solidFill>
                  <a:srgbClr val="0000FF"/>
                </a:solidFill>
                <a:latin typeface="Arial"/>
                <a:cs typeface="Arial"/>
              </a:rPr>
              <a:t>and 2x2 </a:t>
            </a:r>
            <a:r>
              <a:rPr sz="2400" dirty="0">
                <a:solidFill>
                  <a:srgbClr val="0000FF"/>
                </a:solidFill>
                <a:latin typeface="Arial"/>
                <a:cs typeface="Arial"/>
              </a:rPr>
              <a:t>MAX </a:t>
            </a:r>
            <a:r>
              <a:rPr sz="2400" spc="-7" dirty="0">
                <a:solidFill>
                  <a:srgbClr val="0000FF"/>
                </a:solidFill>
                <a:latin typeface="Arial"/>
                <a:cs typeface="Arial"/>
              </a:rPr>
              <a:t>POOL </a:t>
            </a:r>
            <a:r>
              <a:rPr sz="2400" dirty="0">
                <a:solidFill>
                  <a:srgbClr val="0000FF"/>
                </a:solidFill>
                <a:latin typeface="Arial"/>
                <a:cs typeface="Arial"/>
              </a:rPr>
              <a:t>stride</a:t>
            </a:r>
            <a:r>
              <a:rPr sz="2400" spc="-93" dirty="0">
                <a:solidFill>
                  <a:srgbClr val="0000FF"/>
                </a:solidFill>
                <a:latin typeface="Arial"/>
                <a:cs typeface="Arial"/>
              </a:rPr>
              <a:t> </a:t>
            </a:r>
            <a:r>
              <a:rPr sz="2400" dirty="0">
                <a:solidFill>
                  <a:srgbClr val="0000FF"/>
                </a:solidFill>
                <a:latin typeface="Arial"/>
                <a:cs typeface="Arial"/>
              </a:rPr>
              <a:t>2</a:t>
            </a:r>
            <a:endParaRPr sz="2400" dirty="0">
              <a:latin typeface="Arial"/>
              <a:cs typeface="Arial"/>
            </a:endParaRPr>
          </a:p>
        </p:txBody>
      </p:sp>
      <p:sp>
        <p:nvSpPr>
          <p:cNvPr id="8" name="object 8"/>
          <p:cNvSpPr txBox="1"/>
          <p:nvPr/>
        </p:nvSpPr>
        <p:spPr>
          <a:xfrm>
            <a:off x="533999" y="4566195"/>
            <a:ext cx="4491567" cy="1129967"/>
          </a:xfrm>
          <a:prstGeom prst="rect">
            <a:avLst/>
          </a:prstGeom>
        </p:spPr>
        <p:txBody>
          <a:bodyPr vert="horz" wrap="square" lIns="0" tIns="14393" rIns="0" bIns="0" rtlCol="0">
            <a:spAutoFit/>
          </a:bodyPr>
          <a:lstStyle/>
          <a:p>
            <a:pPr marL="16933" marR="203195">
              <a:lnSpc>
                <a:spcPct val="100699"/>
              </a:lnSpc>
              <a:spcBef>
                <a:spcPts val="113"/>
              </a:spcBef>
            </a:pPr>
            <a:r>
              <a:rPr sz="2400" spc="-7" dirty="0">
                <a:solidFill>
                  <a:srgbClr val="0000FF"/>
                </a:solidFill>
                <a:latin typeface="Arial"/>
                <a:cs typeface="Arial"/>
              </a:rPr>
              <a:t>11.7% top </a:t>
            </a:r>
            <a:r>
              <a:rPr sz="2400" dirty="0">
                <a:solidFill>
                  <a:srgbClr val="0000FF"/>
                </a:solidFill>
                <a:latin typeface="Arial"/>
                <a:cs typeface="Arial"/>
              </a:rPr>
              <a:t>5 </a:t>
            </a:r>
            <a:r>
              <a:rPr sz="2400" spc="-7" dirty="0">
                <a:solidFill>
                  <a:srgbClr val="0000FF"/>
                </a:solidFill>
                <a:latin typeface="Arial"/>
                <a:cs typeface="Arial"/>
              </a:rPr>
              <a:t>error in</a:t>
            </a:r>
            <a:r>
              <a:rPr sz="2400" spc="-120" dirty="0">
                <a:solidFill>
                  <a:srgbClr val="0000FF"/>
                </a:solidFill>
                <a:latin typeface="Arial"/>
                <a:cs typeface="Arial"/>
              </a:rPr>
              <a:t> </a:t>
            </a:r>
            <a:r>
              <a:rPr sz="2400" spc="-7" dirty="0">
                <a:solidFill>
                  <a:srgbClr val="0000FF"/>
                </a:solidFill>
                <a:latin typeface="Arial"/>
                <a:cs typeface="Arial"/>
              </a:rPr>
              <a:t>ILSVRC’13  </a:t>
            </a:r>
            <a:r>
              <a:rPr sz="2400" dirty="0">
                <a:solidFill>
                  <a:srgbClr val="0000FF"/>
                </a:solidFill>
                <a:latin typeface="Arial"/>
                <a:cs typeface="Arial"/>
              </a:rPr>
              <a:t>(ZFNet)</a:t>
            </a:r>
            <a:endParaRPr sz="2400" dirty="0">
              <a:latin typeface="Arial"/>
              <a:cs typeface="Arial"/>
            </a:endParaRPr>
          </a:p>
          <a:p>
            <a:pPr marL="16933">
              <a:spcBef>
                <a:spcPts val="20"/>
              </a:spcBef>
            </a:pPr>
            <a:r>
              <a:rPr sz="2400" dirty="0">
                <a:solidFill>
                  <a:srgbClr val="0000FF"/>
                </a:solidFill>
                <a:latin typeface="Arial"/>
                <a:cs typeface="Arial"/>
              </a:rPr>
              <a:t>-&gt; </a:t>
            </a:r>
            <a:r>
              <a:rPr sz="2400" spc="-7" dirty="0">
                <a:solidFill>
                  <a:srgbClr val="0000FF"/>
                </a:solidFill>
                <a:latin typeface="Arial"/>
                <a:cs typeface="Arial"/>
              </a:rPr>
              <a:t>7.3% top </a:t>
            </a:r>
            <a:r>
              <a:rPr sz="2400" dirty="0">
                <a:solidFill>
                  <a:srgbClr val="0000FF"/>
                </a:solidFill>
                <a:latin typeface="Arial"/>
                <a:cs typeface="Arial"/>
              </a:rPr>
              <a:t>5 </a:t>
            </a:r>
            <a:r>
              <a:rPr sz="2400" spc="-7" dirty="0">
                <a:solidFill>
                  <a:srgbClr val="0000FF"/>
                </a:solidFill>
                <a:latin typeface="Arial"/>
                <a:cs typeface="Arial"/>
              </a:rPr>
              <a:t>error in</a:t>
            </a:r>
            <a:r>
              <a:rPr sz="2400" spc="-127" dirty="0">
                <a:solidFill>
                  <a:srgbClr val="0000FF"/>
                </a:solidFill>
                <a:latin typeface="Arial"/>
                <a:cs typeface="Arial"/>
              </a:rPr>
              <a:t> </a:t>
            </a:r>
            <a:r>
              <a:rPr sz="2400" spc="-7" dirty="0">
                <a:solidFill>
                  <a:srgbClr val="0000FF"/>
                </a:solidFill>
                <a:latin typeface="Arial"/>
                <a:cs typeface="Arial"/>
              </a:rPr>
              <a:t>ILSVRC’14</a:t>
            </a:r>
            <a:endParaRPr sz="2400" dirty="0">
              <a:latin typeface="Arial"/>
              <a:cs typeface="Arial"/>
            </a:endParaRPr>
          </a:p>
        </p:txBody>
      </p:sp>
      <p:sp>
        <p:nvSpPr>
          <p:cNvPr id="9" name="object 9"/>
          <p:cNvSpPr txBox="1"/>
          <p:nvPr/>
        </p:nvSpPr>
        <p:spPr>
          <a:xfrm>
            <a:off x="6705722" y="5483239"/>
            <a:ext cx="862753"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AlexNet</a:t>
            </a:r>
            <a:endParaRPr sz="1867" dirty="0">
              <a:latin typeface="Arial"/>
              <a:cs typeface="Arial"/>
            </a:endParaRPr>
          </a:p>
        </p:txBody>
      </p:sp>
      <p:sp>
        <p:nvSpPr>
          <p:cNvPr id="10" name="object 10"/>
          <p:cNvSpPr txBox="1"/>
          <p:nvPr/>
        </p:nvSpPr>
        <p:spPr>
          <a:xfrm>
            <a:off x="8839318" y="5483239"/>
            <a:ext cx="82380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VGG16</a:t>
            </a:r>
            <a:endParaRPr sz="1867" dirty="0">
              <a:latin typeface="Arial"/>
              <a:cs typeface="Arial"/>
            </a:endParaRPr>
          </a:p>
        </p:txBody>
      </p:sp>
      <p:sp>
        <p:nvSpPr>
          <p:cNvPr id="11" name="object 11"/>
          <p:cNvSpPr txBox="1"/>
          <p:nvPr/>
        </p:nvSpPr>
        <p:spPr>
          <a:xfrm>
            <a:off x="10261715" y="5483239"/>
            <a:ext cx="82380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VGG19</a:t>
            </a:r>
            <a:endParaRPr sz="1867" dirty="0">
              <a:latin typeface="Arial"/>
              <a:cs typeface="Arial"/>
            </a:endParaRPr>
          </a:p>
        </p:txBody>
      </p:sp>
    </p:spTree>
    <p:extLst>
      <p:ext uri="{BB962C8B-B14F-4D97-AF65-F5344CB8AC3E}">
        <p14:creationId xmlns:p14="http://schemas.microsoft.com/office/powerpoint/2010/main" val="27684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97914"/>
            <a:ext cx="5529580" cy="1125949"/>
          </a:xfrm>
          <a:prstGeom prst="rect">
            <a:avLst/>
          </a:prstGeom>
        </p:spPr>
        <p:txBody>
          <a:bodyPr vert="horz" wrap="square" lIns="0" tIns="101600" rIns="0" bIns="0" rtlCol="0">
            <a:spAutoFit/>
          </a:bodyPr>
          <a:lstStyle/>
          <a:p>
            <a:pPr marL="16933">
              <a:spcBef>
                <a:spcPts val="80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GoogLeNet</a:t>
            </a:r>
            <a:endParaRPr sz="4000" dirty="0"/>
          </a:p>
          <a:p>
            <a:pPr marL="175256">
              <a:spcBef>
                <a:spcPts val="313"/>
              </a:spcBef>
            </a:pPr>
            <a:r>
              <a:rPr sz="2400" i="1" spc="-7" dirty="0">
                <a:solidFill>
                  <a:srgbClr val="000000"/>
                </a:solidFill>
              </a:rPr>
              <a:t>[Szegedy et al.,</a:t>
            </a:r>
            <a:r>
              <a:rPr sz="2400" i="1" spc="-20" dirty="0">
                <a:solidFill>
                  <a:srgbClr val="000000"/>
                </a:solidFill>
              </a:rPr>
              <a:t> </a:t>
            </a:r>
            <a:r>
              <a:rPr sz="2400" i="1" spc="-7" dirty="0">
                <a:solidFill>
                  <a:srgbClr val="000000"/>
                </a:solidFill>
              </a:rPr>
              <a:t>2014]</a:t>
            </a:r>
          </a:p>
        </p:txBody>
      </p:sp>
      <p:sp>
        <p:nvSpPr>
          <p:cNvPr id="3" name="object 3"/>
          <p:cNvSpPr txBox="1"/>
          <p:nvPr/>
        </p:nvSpPr>
        <p:spPr>
          <a:xfrm>
            <a:off x="6866021" y="4195224"/>
            <a:ext cx="2093807" cy="345330"/>
          </a:xfrm>
          <a:prstGeom prst="rect">
            <a:avLst/>
          </a:prstGeom>
        </p:spPr>
        <p:txBody>
          <a:bodyPr vert="horz" wrap="square" lIns="0" tIns="16933" rIns="0" bIns="0" rtlCol="0">
            <a:spAutoFit/>
          </a:bodyPr>
          <a:lstStyle/>
          <a:p>
            <a:pPr marL="16933">
              <a:spcBef>
                <a:spcPts val="133"/>
              </a:spcBef>
            </a:pPr>
            <a:r>
              <a:rPr sz="2133" spc="-7" dirty="0">
                <a:latin typeface="Arial"/>
                <a:cs typeface="Arial"/>
              </a:rPr>
              <a:t>Inception</a:t>
            </a:r>
            <a:r>
              <a:rPr sz="2133" spc="-107" dirty="0">
                <a:latin typeface="Arial"/>
                <a:cs typeface="Arial"/>
              </a:rPr>
              <a:t> </a:t>
            </a:r>
            <a:r>
              <a:rPr sz="2133" dirty="0">
                <a:latin typeface="Arial"/>
                <a:cs typeface="Arial"/>
              </a:rPr>
              <a:t>module</a:t>
            </a:r>
          </a:p>
        </p:txBody>
      </p:sp>
      <p:sp>
        <p:nvSpPr>
          <p:cNvPr id="4" name="object 4"/>
          <p:cNvSpPr txBox="1"/>
          <p:nvPr/>
        </p:nvSpPr>
        <p:spPr>
          <a:xfrm>
            <a:off x="459132" y="1512968"/>
            <a:ext cx="5029200" cy="760635"/>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FF0000"/>
                </a:solidFill>
                <a:latin typeface="Arial"/>
                <a:cs typeface="Arial"/>
              </a:rPr>
              <a:t>Deeper networks, with</a:t>
            </a:r>
            <a:r>
              <a:rPr sz="2400" spc="-120" dirty="0">
                <a:solidFill>
                  <a:srgbClr val="FF0000"/>
                </a:solidFill>
                <a:latin typeface="Arial"/>
                <a:cs typeface="Arial"/>
              </a:rPr>
              <a:t> </a:t>
            </a:r>
            <a:r>
              <a:rPr sz="2400" dirty="0">
                <a:solidFill>
                  <a:srgbClr val="FF0000"/>
                </a:solidFill>
                <a:latin typeface="Arial"/>
                <a:cs typeface="Arial"/>
              </a:rPr>
              <a:t>computational  </a:t>
            </a:r>
            <a:r>
              <a:rPr sz="2400" spc="-7" dirty="0">
                <a:solidFill>
                  <a:srgbClr val="FF0000"/>
                </a:solidFill>
                <a:latin typeface="Arial"/>
                <a:cs typeface="Arial"/>
              </a:rPr>
              <a:t>efficiency</a:t>
            </a:r>
            <a:endParaRPr sz="2400" dirty="0">
              <a:latin typeface="Arial"/>
              <a:cs typeface="Arial"/>
            </a:endParaRPr>
          </a:p>
        </p:txBody>
      </p:sp>
      <p:sp>
        <p:nvSpPr>
          <p:cNvPr id="5" name="object 5"/>
          <p:cNvSpPr txBox="1"/>
          <p:nvPr/>
        </p:nvSpPr>
        <p:spPr>
          <a:xfrm>
            <a:off x="662431" y="2617867"/>
            <a:ext cx="4737947" cy="2609859"/>
          </a:xfrm>
          <a:prstGeom prst="rect">
            <a:avLst/>
          </a:prstGeom>
        </p:spPr>
        <p:txBody>
          <a:bodyPr vert="horz" wrap="square" lIns="0" tIns="16933" rIns="0" bIns="0" rtlCol="0">
            <a:spAutoFit/>
          </a:bodyPr>
          <a:lstStyle/>
          <a:p>
            <a:pPr marL="422476" indent="-405543">
              <a:spcBef>
                <a:spcPts val="133"/>
              </a:spcBef>
              <a:buChar char="-"/>
              <a:tabLst>
                <a:tab pos="422476" algn="l"/>
                <a:tab pos="423323" algn="l"/>
              </a:tabLst>
            </a:pPr>
            <a:r>
              <a:rPr sz="2400" spc="-7" dirty="0">
                <a:solidFill>
                  <a:srgbClr val="0000FF"/>
                </a:solidFill>
                <a:latin typeface="Arial"/>
                <a:cs typeface="Arial"/>
              </a:rPr>
              <a:t>22</a:t>
            </a:r>
            <a:r>
              <a:rPr sz="2400" spc="-13" dirty="0">
                <a:solidFill>
                  <a:srgbClr val="0000FF"/>
                </a:solidFill>
                <a:latin typeface="Arial"/>
                <a:cs typeface="Arial"/>
              </a:rPr>
              <a:t> </a:t>
            </a:r>
            <a:r>
              <a:rPr sz="2400" spc="-7" dirty="0">
                <a:solidFill>
                  <a:srgbClr val="0000FF"/>
                </a:solidFill>
                <a:latin typeface="Arial"/>
                <a:cs typeface="Arial"/>
              </a:rPr>
              <a:t>layers</a:t>
            </a:r>
            <a:endParaRPr sz="2400" dirty="0">
              <a:latin typeface="Arial"/>
              <a:cs typeface="Arial"/>
            </a:endParaRPr>
          </a:p>
          <a:p>
            <a:pPr marL="422476" indent="-405543">
              <a:spcBef>
                <a:spcPts val="20"/>
              </a:spcBef>
              <a:buChar char="-"/>
              <a:tabLst>
                <a:tab pos="422476" algn="l"/>
                <a:tab pos="423323" algn="l"/>
              </a:tabLst>
            </a:pPr>
            <a:r>
              <a:rPr sz="2400" spc="-7" dirty="0">
                <a:solidFill>
                  <a:srgbClr val="0000FF"/>
                </a:solidFill>
                <a:latin typeface="Arial"/>
                <a:cs typeface="Arial"/>
              </a:rPr>
              <a:t>Efficient </a:t>
            </a:r>
            <a:r>
              <a:rPr sz="2400" dirty="0">
                <a:solidFill>
                  <a:srgbClr val="0000FF"/>
                </a:solidFill>
                <a:latin typeface="Arial"/>
                <a:cs typeface="Arial"/>
              </a:rPr>
              <a:t>“Inception”</a:t>
            </a:r>
            <a:r>
              <a:rPr sz="2400" spc="-40" dirty="0">
                <a:solidFill>
                  <a:srgbClr val="0000FF"/>
                </a:solidFill>
                <a:latin typeface="Arial"/>
                <a:cs typeface="Arial"/>
              </a:rPr>
              <a:t> </a:t>
            </a:r>
            <a:r>
              <a:rPr sz="2400" dirty="0">
                <a:solidFill>
                  <a:srgbClr val="0000FF"/>
                </a:solidFill>
                <a:latin typeface="Arial"/>
                <a:cs typeface="Arial"/>
              </a:rPr>
              <a:t>module</a:t>
            </a:r>
            <a:endParaRPr sz="2400" dirty="0">
              <a:latin typeface="Arial"/>
              <a:cs typeface="Arial"/>
            </a:endParaRPr>
          </a:p>
          <a:p>
            <a:pPr marL="422476" indent="-405543">
              <a:spcBef>
                <a:spcPts val="20"/>
              </a:spcBef>
              <a:buChar char="-"/>
              <a:tabLst>
                <a:tab pos="422476" algn="l"/>
                <a:tab pos="423323" algn="l"/>
              </a:tabLst>
            </a:pPr>
            <a:r>
              <a:rPr sz="2400" spc="-7" dirty="0">
                <a:solidFill>
                  <a:srgbClr val="0000FF"/>
                </a:solidFill>
                <a:latin typeface="Arial"/>
                <a:cs typeface="Arial"/>
              </a:rPr>
              <a:t>No FC</a:t>
            </a:r>
            <a:r>
              <a:rPr sz="2400" spc="-20" dirty="0">
                <a:solidFill>
                  <a:srgbClr val="0000FF"/>
                </a:solidFill>
                <a:latin typeface="Arial"/>
                <a:cs typeface="Arial"/>
              </a:rPr>
              <a:t> </a:t>
            </a:r>
            <a:r>
              <a:rPr sz="2400" spc="-7" dirty="0">
                <a:solidFill>
                  <a:srgbClr val="0000FF"/>
                </a:solidFill>
                <a:latin typeface="Arial"/>
                <a:cs typeface="Arial"/>
              </a:rPr>
              <a:t>layers</a:t>
            </a:r>
            <a:endParaRPr sz="2400" dirty="0">
              <a:latin typeface="Arial"/>
              <a:cs typeface="Arial"/>
            </a:endParaRPr>
          </a:p>
          <a:p>
            <a:pPr marL="422476" indent="-405543">
              <a:spcBef>
                <a:spcPts val="20"/>
              </a:spcBef>
              <a:buChar char="-"/>
              <a:tabLst>
                <a:tab pos="422476" algn="l"/>
                <a:tab pos="423323" algn="l"/>
              </a:tabLst>
            </a:pPr>
            <a:r>
              <a:rPr sz="2400" spc="-7" dirty="0">
                <a:solidFill>
                  <a:srgbClr val="0000FF"/>
                </a:solidFill>
                <a:latin typeface="Arial"/>
                <a:cs typeface="Arial"/>
              </a:rPr>
              <a:t>Only </a:t>
            </a:r>
            <a:r>
              <a:rPr sz="2400" dirty="0">
                <a:solidFill>
                  <a:srgbClr val="0000FF"/>
                </a:solidFill>
                <a:latin typeface="Arial"/>
                <a:cs typeface="Arial"/>
              </a:rPr>
              <a:t>5 million</a:t>
            </a:r>
            <a:r>
              <a:rPr sz="2400" spc="-47" dirty="0">
                <a:solidFill>
                  <a:srgbClr val="0000FF"/>
                </a:solidFill>
                <a:latin typeface="Arial"/>
                <a:cs typeface="Arial"/>
              </a:rPr>
              <a:t> </a:t>
            </a:r>
            <a:r>
              <a:rPr sz="2400" spc="-7" dirty="0">
                <a:solidFill>
                  <a:srgbClr val="0000FF"/>
                </a:solidFill>
                <a:latin typeface="Arial"/>
                <a:cs typeface="Arial"/>
              </a:rPr>
              <a:t>parameters!</a:t>
            </a:r>
            <a:endParaRPr sz="2400" dirty="0">
              <a:latin typeface="Arial"/>
              <a:cs typeface="Arial"/>
            </a:endParaRPr>
          </a:p>
          <a:p>
            <a:pPr marL="422476">
              <a:spcBef>
                <a:spcPts val="20"/>
              </a:spcBef>
            </a:pPr>
            <a:r>
              <a:rPr sz="2400" spc="-7" dirty="0">
                <a:solidFill>
                  <a:srgbClr val="0000FF"/>
                </a:solidFill>
                <a:latin typeface="Arial"/>
                <a:cs typeface="Arial"/>
              </a:rPr>
              <a:t>12x less than</a:t>
            </a:r>
            <a:r>
              <a:rPr sz="2400" spc="-27" dirty="0">
                <a:solidFill>
                  <a:srgbClr val="0000FF"/>
                </a:solidFill>
                <a:latin typeface="Arial"/>
                <a:cs typeface="Arial"/>
              </a:rPr>
              <a:t> </a:t>
            </a:r>
            <a:r>
              <a:rPr sz="2400" spc="-7" dirty="0">
                <a:solidFill>
                  <a:srgbClr val="0000FF"/>
                </a:solidFill>
                <a:latin typeface="Arial"/>
                <a:cs typeface="Arial"/>
              </a:rPr>
              <a:t>AlexNet</a:t>
            </a:r>
            <a:endParaRPr sz="2400" dirty="0">
              <a:latin typeface="Arial"/>
              <a:cs typeface="Arial"/>
            </a:endParaRPr>
          </a:p>
          <a:p>
            <a:pPr marL="422476" marR="6773" indent="-405543">
              <a:lnSpc>
                <a:spcPct val="100699"/>
              </a:lnSpc>
              <a:buChar char="-"/>
              <a:tabLst>
                <a:tab pos="422476" algn="l"/>
                <a:tab pos="423323" algn="l"/>
              </a:tabLst>
            </a:pPr>
            <a:r>
              <a:rPr sz="2400" spc="-7" dirty="0">
                <a:solidFill>
                  <a:srgbClr val="0000FF"/>
                </a:solidFill>
                <a:latin typeface="Arial"/>
                <a:cs typeface="Arial"/>
              </a:rPr>
              <a:t>ILSVRC’14 </a:t>
            </a:r>
            <a:r>
              <a:rPr sz="2400" dirty="0">
                <a:solidFill>
                  <a:srgbClr val="0000FF"/>
                </a:solidFill>
                <a:latin typeface="Arial"/>
                <a:cs typeface="Arial"/>
              </a:rPr>
              <a:t>classification</a:t>
            </a:r>
            <a:r>
              <a:rPr sz="2400" spc="-127" dirty="0">
                <a:solidFill>
                  <a:srgbClr val="0000FF"/>
                </a:solidFill>
                <a:latin typeface="Arial"/>
                <a:cs typeface="Arial"/>
              </a:rPr>
              <a:t> </a:t>
            </a:r>
            <a:r>
              <a:rPr sz="2400" spc="-7" dirty="0">
                <a:solidFill>
                  <a:srgbClr val="0000FF"/>
                </a:solidFill>
                <a:latin typeface="Arial"/>
                <a:cs typeface="Arial"/>
              </a:rPr>
              <a:t>winner  </a:t>
            </a:r>
            <a:r>
              <a:rPr sz="2400" dirty="0">
                <a:solidFill>
                  <a:srgbClr val="0000FF"/>
                </a:solidFill>
                <a:latin typeface="Arial"/>
                <a:cs typeface="Arial"/>
              </a:rPr>
              <a:t>(6.7% </a:t>
            </a:r>
            <a:r>
              <a:rPr sz="2400" spc="-7" dirty="0">
                <a:solidFill>
                  <a:srgbClr val="0000FF"/>
                </a:solidFill>
                <a:latin typeface="Arial"/>
                <a:cs typeface="Arial"/>
              </a:rPr>
              <a:t>top </a:t>
            </a:r>
            <a:r>
              <a:rPr sz="2400" dirty="0">
                <a:solidFill>
                  <a:srgbClr val="0000FF"/>
                </a:solidFill>
                <a:latin typeface="Arial"/>
                <a:cs typeface="Arial"/>
              </a:rPr>
              <a:t>5</a:t>
            </a:r>
            <a:r>
              <a:rPr sz="2400" spc="-33" dirty="0">
                <a:solidFill>
                  <a:srgbClr val="0000FF"/>
                </a:solidFill>
                <a:latin typeface="Arial"/>
                <a:cs typeface="Arial"/>
              </a:rPr>
              <a:t> </a:t>
            </a:r>
            <a:r>
              <a:rPr sz="2400" spc="-7" dirty="0">
                <a:solidFill>
                  <a:srgbClr val="0000FF"/>
                </a:solidFill>
                <a:latin typeface="Arial"/>
                <a:cs typeface="Arial"/>
              </a:rPr>
              <a:t>error)</a:t>
            </a:r>
            <a:endParaRPr sz="2400" dirty="0">
              <a:latin typeface="Arial"/>
              <a:cs typeface="Arial"/>
            </a:endParaRPr>
          </a:p>
        </p:txBody>
      </p:sp>
      <p:sp>
        <p:nvSpPr>
          <p:cNvPr id="6" name="object 6"/>
          <p:cNvSpPr/>
          <p:nvPr/>
        </p:nvSpPr>
        <p:spPr>
          <a:xfrm>
            <a:off x="5886822" y="2357929"/>
            <a:ext cx="3841425" cy="1813596"/>
          </a:xfrm>
          <a:prstGeom prst="rect">
            <a:avLst/>
          </a:prstGeom>
          <a:blipFill>
            <a:blip r:embed="rId2" cstate="print"/>
            <a:stretch>
              <a:fillRect/>
            </a:stretch>
          </a:blipFill>
        </p:spPr>
        <p:txBody>
          <a:bodyPr wrap="square" lIns="0" tIns="0" rIns="0" bIns="0" rtlCol="0"/>
          <a:lstStyle/>
          <a:p>
            <a:endParaRPr sz="2400" dirty="0"/>
          </a:p>
        </p:txBody>
      </p:sp>
      <p:sp>
        <p:nvSpPr>
          <p:cNvPr id="7" name="object 7"/>
          <p:cNvSpPr/>
          <p:nvPr/>
        </p:nvSpPr>
        <p:spPr>
          <a:xfrm>
            <a:off x="9811045" y="268784"/>
            <a:ext cx="1856696" cy="5753936"/>
          </a:xfrm>
          <a:prstGeom prst="rect">
            <a:avLst/>
          </a:prstGeom>
          <a:blipFill>
            <a:blip r:embed="rId3" cstate="print"/>
            <a:stretch>
              <a:fillRect/>
            </a:stretch>
          </a:blipFill>
        </p:spPr>
        <p:txBody>
          <a:bodyPr wrap="square" lIns="0" tIns="0" rIns="0" bIns="0" rtlCol="0"/>
          <a:lstStyle/>
          <a:p>
            <a:endParaRPr sz="2400" dirty="0"/>
          </a:p>
        </p:txBody>
      </p:sp>
      <p:sp>
        <p:nvSpPr>
          <p:cNvPr id="8" name="object 8"/>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spTree>
    <p:extLst>
      <p:ext uri="{BB962C8B-B14F-4D97-AF65-F5344CB8AC3E}">
        <p14:creationId xmlns:p14="http://schemas.microsoft.com/office/powerpoint/2010/main" val="3135520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0133" y="97914"/>
            <a:ext cx="4628727" cy="1125949"/>
          </a:xfrm>
          <a:prstGeom prst="rect">
            <a:avLst/>
          </a:prstGeom>
        </p:spPr>
        <p:txBody>
          <a:bodyPr vert="horz" wrap="square" lIns="0" tIns="101600" rIns="0" bIns="0" rtlCol="0">
            <a:spAutoFit/>
          </a:bodyPr>
          <a:lstStyle/>
          <a:p>
            <a:pPr marL="16933">
              <a:spcBef>
                <a:spcPts val="800"/>
              </a:spcBef>
            </a:pPr>
            <a:r>
              <a:rPr sz="4000" spc="-7" dirty="0">
                <a:solidFill>
                  <a:srgbClr val="000000"/>
                </a:solidFill>
              </a:rPr>
              <a:t>Case </a:t>
            </a:r>
            <a:r>
              <a:rPr sz="4000" spc="-13" dirty="0">
                <a:solidFill>
                  <a:srgbClr val="000000"/>
                </a:solidFill>
              </a:rPr>
              <a:t>Study:</a:t>
            </a:r>
            <a:r>
              <a:rPr sz="4000" spc="-120" dirty="0">
                <a:solidFill>
                  <a:srgbClr val="000000"/>
                </a:solidFill>
              </a:rPr>
              <a:t> </a:t>
            </a:r>
            <a:r>
              <a:rPr sz="4000" spc="-7" dirty="0">
                <a:solidFill>
                  <a:srgbClr val="000000"/>
                </a:solidFill>
              </a:rPr>
              <a:t>ResNet</a:t>
            </a:r>
            <a:endParaRPr sz="4000" dirty="0"/>
          </a:p>
          <a:p>
            <a:pPr marL="175256">
              <a:spcBef>
                <a:spcPts val="313"/>
              </a:spcBef>
            </a:pPr>
            <a:r>
              <a:rPr sz="2400" i="1" spc="-7" dirty="0">
                <a:solidFill>
                  <a:srgbClr val="000000"/>
                </a:solidFill>
              </a:rPr>
              <a:t>[He et al.,</a:t>
            </a:r>
            <a:r>
              <a:rPr sz="2400" i="1" spc="-20" dirty="0">
                <a:solidFill>
                  <a:srgbClr val="000000"/>
                </a:solidFill>
              </a:rPr>
              <a:t> </a:t>
            </a:r>
            <a:r>
              <a:rPr sz="2400" i="1" spc="-7" dirty="0">
                <a:solidFill>
                  <a:srgbClr val="000000"/>
                </a:solidFill>
              </a:rPr>
              <a:t>2015]</a:t>
            </a:r>
          </a:p>
        </p:txBody>
      </p:sp>
      <p:sp>
        <p:nvSpPr>
          <p:cNvPr id="3" name="object 3"/>
          <p:cNvSpPr txBox="1"/>
          <p:nvPr/>
        </p:nvSpPr>
        <p:spPr>
          <a:xfrm>
            <a:off x="459133" y="1512968"/>
            <a:ext cx="4688839" cy="760635"/>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FF0000"/>
                </a:solidFill>
                <a:latin typeface="Arial"/>
                <a:cs typeface="Arial"/>
              </a:rPr>
              <a:t>Very deep networks using</a:t>
            </a:r>
            <a:r>
              <a:rPr sz="2400" spc="-120" dirty="0">
                <a:solidFill>
                  <a:srgbClr val="FF0000"/>
                </a:solidFill>
                <a:latin typeface="Arial"/>
                <a:cs typeface="Arial"/>
              </a:rPr>
              <a:t> </a:t>
            </a:r>
            <a:r>
              <a:rPr sz="2400" dirty="0">
                <a:solidFill>
                  <a:srgbClr val="FF0000"/>
                </a:solidFill>
                <a:latin typeface="Arial"/>
                <a:cs typeface="Arial"/>
              </a:rPr>
              <a:t>residual  connections</a:t>
            </a:r>
            <a:endParaRPr sz="2400" dirty="0">
              <a:latin typeface="Arial"/>
              <a:cs typeface="Arial"/>
            </a:endParaRPr>
          </a:p>
        </p:txBody>
      </p:sp>
      <p:sp>
        <p:nvSpPr>
          <p:cNvPr id="4" name="object 4"/>
          <p:cNvSpPr txBox="1"/>
          <p:nvPr/>
        </p:nvSpPr>
        <p:spPr>
          <a:xfrm>
            <a:off x="662431" y="2617868"/>
            <a:ext cx="4737947" cy="2251684"/>
          </a:xfrm>
          <a:prstGeom prst="rect">
            <a:avLst/>
          </a:prstGeom>
        </p:spPr>
        <p:txBody>
          <a:bodyPr vert="horz" wrap="square" lIns="0" tIns="16933" rIns="0" bIns="0" rtlCol="0">
            <a:spAutoFit/>
          </a:bodyPr>
          <a:lstStyle/>
          <a:p>
            <a:pPr marL="422476" indent="-405543">
              <a:spcBef>
                <a:spcPts val="133"/>
              </a:spcBef>
              <a:buChar char="-"/>
              <a:tabLst>
                <a:tab pos="422476" algn="l"/>
                <a:tab pos="423323" algn="l"/>
              </a:tabLst>
            </a:pPr>
            <a:r>
              <a:rPr sz="2400" spc="-7" dirty="0">
                <a:solidFill>
                  <a:srgbClr val="0000FF"/>
                </a:solidFill>
                <a:latin typeface="Arial"/>
                <a:cs typeface="Arial"/>
              </a:rPr>
              <a:t>152-layer </a:t>
            </a:r>
            <a:r>
              <a:rPr sz="2400" dirty="0">
                <a:solidFill>
                  <a:srgbClr val="0000FF"/>
                </a:solidFill>
                <a:latin typeface="Arial"/>
                <a:cs typeface="Arial"/>
              </a:rPr>
              <a:t>model </a:t>
            </a:r>
            <a:r>
              <a:rPr sz="2400" spc="-7" dirty="0">
                <a:solidFill>
                  <a:srgbClr val="0000FF"/>
                </a:solidFill>
                <a:latin typeface="Arial"/>
                <a:cs typeface="Arial"/>
              </a:rPr>
              <a:t>for</a:t>
            </a:r>
            <a:r>
              <a:rPr sz="2400" spc="-73" dirty="0">
                <a:solidFill>
                  <a:srgbClr val="0000FF"/>
                </a:solidFill>
                <a:latin typeface="Arial"/>
                <a:cs typeface="Arial"/>
              </a:rPr>
              <a:t> </a:t>
            </a:r>
            <a:r>
              <a:rPr sz="2400" spc="-7" dirty="0">
                <a:solidFill>
                  <a:srgbClr val="0000FF"/>
                </a:solidFill>
                <a:latin typeface="Arial"/>
                <a:cs typeface="Arial"/>
              </a:rPr>
              <a:t>ImageNet</a:t>
            </a:r>
            <a:endParaRPr sz="2400" dirty="0">
              <a:latin typeface="Arial"/>
              <a:cs typeface="Arial"/>
            </a:endParaRPr>
          </a:p>
          <a:p>
            <a:pPr marL="422476" marR="6773" indent="-405543">
              <a:lnSpc>
                <a:spcPct val="100699"/>
              </a:lnSpc>
              <a:buChar char="-"/>
              <a:tabLst>
                <a:tab pos="422476" algn="l"/>
                <a:tab pos="423323" algn="l"/>
              </a:tabLst>
            </a:pPr>
            <a:r>
              <a:rPr sz="2400" spc="-7" dirty="0">
                <a:solidFill>
                  <a:srgbClr val="0000FF"/>
                </a:solidFill>
                <a:latin typeface="Arial"/>
                <a:cs typeface="Arial"/>
              </a:rPr>
              <a:t>ILSVRC’15 </a:t>
            </a:r>
            <a:r>
              <a:rPr sz="2400" dirty="0">
                <a:solidFill>
                  <a:srgbClr val="0000FF"/>
                </a:solidFill>
                <a:latin typeface="Arial"/>
                <a:cs typeface="Arial"/>
              </a:rPr>
              <a:t>classification</a:t>
            </a:r>
            <a:r>
              <a:rPr sz="2400" spc="-127" dirty="0">
                <a:solidFill>
                  <a:srgbClr val="0000FF"/>
                </a:solidFill>
                <a:latin typeface="Arial"/>
                <a:cs typeface="Arial"/>
              </a:rPr>
              <a:t> </a:t>
            </a:r>
            <a:r>
              <a:rPr sz="2400" spc="-7" dirty="0">
                <a:solidFill>
                  <a:srgbClr val="0000FF"/>
                </a:solidFill>
                <a:latin typeface="Arial"/>
                <a:cs typeface="Arial"/>
              </a:rPr>
              <a:t>winner  </a:t>
            </a:r>
            <a:r>
              <a:rPr sz="2400" dirty="0">
                <a:solidFill>
                  <a:srgbClr val="0000FF"/>
                </a:solidFill>
                <a:latin typeface="Arial"/>
                <a:cs typeface="Arial"/>
              </a:rPr>
              <a:t>(3.57% </a:t>
            </a:r>
            <a:r>
              <a:rPr sz="2400" spc="-7" dirty="0">
                <a:solidFill>
                  <a:srgbClr val="0000FF"/>
                </a:solidFill>
                <a:latin typeface="Arial"/>
                <a:cs typeface="Arial"/>
              </a:rPr>
              <a:t>top </a:t>
            </a:r>
            <a:r>
              <a:rPr sz="2400" dirty="0">
                <a:solidFill>
                  <a:srgbClr val="0000FF"/>
                </a:solidFill>
                <a:latin typeface="Arial"/>
                <a:cs typeface="Arial"/>
              </a:rPr>
              <a:t>5</a:t>
            </a:r>
            <a:r>
              <a:rPr sz="2400" spc="-33" dirty="0">
                <a:solidFill>
                  <a:srgbClr val="0000FF"/>
                </a:solidFill>
                <a:latin typeface="Arial"/>
                <a:cs typeface="Arial"/>
              </a:rPr>
              <a:t> </a:t>
            </a:r>
            <a:r>
              <a:rPr sz="2400" spc="-7" dirty="0">
                <a:solidFill>
                  <a:srgbClr val="0000FF"/>
                </a:solidFill>
                <a:latin typeface="Arial"/>
                <a:cs typeface="Arial"/>
              </a:rPr>
              <a:t>error)</a:t>
            </a:r>
            <a:endParaRPr sz="2400" dirty="0">
              <a:latin typeface="Arial"/>
              <a:cs typeface="Arial"/>
            </a:endParaRPr>
          </a:p>
          <a:p>
            <a:pPr marL="422476" marR="665462" indent="-405543">
              <a:lnSpc>
                <a:spcPct val="100699"/>
              </a:lnSpc>
              <a:buChar char="-"/>
              <a:tabLst>
                <a:tab pos="422476" algn="l"/>
                <a:tab pos="423323" algn="l"/>
              </a:tabLst>
            </a:pPr>
            <a:r>
              <a:rPr sz="2400" spc="-7" dirty="0">
                <a:solidFill>
                  <a:srgbClr val="0000FF"/>
                </a:solidFill>
                <a:latin typeface="Arial"/>
                <a:cs typeface="Arial"/>
              </a:rPr>
              <a:t>Swept all </a:t>
            </a:r>
            <a:r>
              <a:rPr sz="2400" dirty="0">
                <a:solidFill>
                  <a:srgbClr val="0000FF"/>
                </a:solidFill>
                <a:latin typeface="Arial"/>
                <a:cs typeface="Arial"/>
              </a:rPr>
              <a:t>classification</a:t>
            </a:r>
            <a:r>
              <a:rPr sz="2400" spc="-133" dirty="0">
                <a:solidFill>
                  <a:srgbClr val="0000FF"/>
                </a:solidFill>
                <a:latin typeface="Arial"/>
                <a:cs typeface="Arial"/>
              </a:rPr>
              <a:t> </a:t>
            </a:r>
            <a:r>
              <a:rPr sz="2400" spc="-7" dirty="0">
                <a:solidFill>
                  <a:srgbClr val="0000FF"/>
                </a:solidFill>
                <a:latin typeface="Arial"/>
                <a:cs typeface="Arial"/>
              </a:rPr>
              <a:t>and  detection </a:t>
            </a:r>
            <a:r>
              <a:rPr sz="2400" dirty="0">
                <a:solidFill>
                  <a:srgbClr val="0000FF"/>
                </a:solidFill>
                <a:latin typeface="Arial"/>
                <a:cs typeface="Arial"/>
              </a:rPr>
              <a:t>competitions </a:t>
            </a:r>
            <a:r>
              <a:rPr sz="2400" spc="-7" dirty="0">
                <a:solidFill>
                  <a:srgbClr val="0000FF"/>
                </a:solidFill>
                <a:latin typeface="Arial"/>
                <a:cs typeface="Arial"/>
              </a:rPr>
              <a:t>in  ILSVRC’15 and</a:t>
            </a:r>
            <a:r>
              <a:rPr sz="2400" spc="-93" dirty="0">
                <a:solidFill>
                  <a:srgbClr val="0000FF"/>
                </a:solidFill>
                <a:latin typeface="Arial"/>
                <a:cs typeface="Arial"/>
              </a:rPr>
              <a:t> </a:t>
            </a:r>
            <a:r>
              <a:rPr sz="2400" spc="-7" dirty="0">
                <a:solidFill>
                  <a:srgbClr val="0000FF"/>
                </a:solidFill>
                <a:latin typeface="Arial"/>
                <a:cs typeface="Arial"/>
              </a:rPr>
              <a:t>COCO’15!</a:t>
            </a:r>
            <a:endParaRPr sz="2400" dirty="0">
              <a:latin typeface="Arial"/>
              <a:cs typeface="Arial"/>
            </a:endParaRPr>
          </a:p>
        </p:txBody>
      </p:sp>
      <p:sp>
        <p:nvSpPr>
          <p:cNvPr id="5" name="object 5"/>
          <p:cNvSpPr/>
          <p:nvPr/>
        </p:nvSpPr>
        <p:spPr>
          <a:xfrm>
            <a:off x="11245677" y="5330657"/>
            <a:ext cx="54187" cy="56727"/>
          </a:xfrm>
          <a:custGeom>
            <a:avLst/>
            <a:gdLst/>
            <a:ahLst/>
            <a:cxnLst/>
            <a:rect l="l" t="t" r="r" b="b"/>
            <a:pathLst>
              <a:path w="40640" h="42545">
                <a:moveTo>
                  <a:pt x="20249" y="42299"/>
                </a:moveTo>
                <a:lnTo>
                  <a:pt x="12371" y="40640"/>
                </a:lnTo>
                <a:lnTo>
                  <a:pt x="5934" y="36112"/>
                </a:lnTo>
                <a:lnTo>
                  <a:pt x="1592" y="29390"/>
                </a:lnTo>
                <a:lnTo>
                  <a:pt x="0" y="21149"/>
                </a:lnTo>
                <a:lnTo>
                  <a:pt x="1592" y="12919"/>
                </a:lnTo>
                <a:lnTo>
                  <a:pt x="5934" y="6196"/>
                </a:lnTo>
                <a:lnTo>
                  <a:pt x="12371" y="1662"/>
                </a:lnTo>
                <a:lnTo>
                  <a:pt x="20249" y="0"/>
                </a:lnTo>
                <a:lnTo>
                  <a:pt x="25624" y="0"/>
                </a:lnTo>
                <a:lnTo>
                  <a:pt x="30774" y="2249"/>
                </a:lnTo>
                <a:lnTo>
                  <a:pt x="38374" y="10174"/>
                </a:lnTo>
                <a:lnTo>
                  <a:pt x="40499" y="15549"/>
                </a:lnTo>
                <a:lnTo>
                  <a:pt x="40499" y="21149"/>
                </a:lnTo>
                <a:lnTo>
                  <a:pt x="38907" y="29390"/>
                </a:lnTo>
                <a:lnTo>
                  <a:pt x="34565" y="36112"/>
                </a:lnTo>
                <a:lnTo>
                  <a:pt x="28128" y="40640"/>
                </a:lnTo>
                <a:lnTo>
                  <a:pt x="20249" y="42299"/>
                </a:lnTo>
                <a:close/>
              </a:path>
            </a:pathLst>
          </a:custGeom>
          <a:solidFill>
            <a:srgbClr val="CCCCCC"/>
          </a:solidFill>
        </p:spPr>
        <p:txBody>
          <a:bodyPr wrap="square" lIns="0" tIns="0" rIns="0" bIns="0" rtlCol="0"/>
          <a:lstStyle/>
          <a:p>
            <a:endParaRPr sz="2400" dirty="0"/>
          </a:p>
        </p:txBody>
      </p:sp>
      <p:sp>
        <p:nvSpPr>
          <p:cNvPr id="6" name="object 6"/>
          <p:cNvSpPr/>
          <p:nvPr/>
        </p:nvSpPr>
        <p:spPr>
          <a:xfrm>
            <a:off x="11245677" y="5330657"/>
            <a:ext cx="54187" cy="56727"/>
          </a:xfrm>
          <a:custGeom>
            <a:avLst/>
            <a:gdLst/>
            <a:ahLst/>
            <a:cxnLst/>
            <a:rect l="l" t="t" r="r" b="b"/>
            <a:pathLst>
              <a:path w="40640" h="42545">
                <a:moveTo>
                  <a:pt x="0" y="21149"/>
                </a:moveTo>
                <a:lnTo>
                  <a:pt x="1592" y="12919"/>
                </a:lnTo>
                <a:lnTo>
                  <a:pt x="5934" y="6196"/>
                </a:lnTo>
                <a:lnTo>
                  <a:pt x="12371" y="1662"/>
                </a:lnTo>
                <a:lnTo>
                  <a:pt x="20249" y="0"/>
                </a:lnTo>
                <a:lnTo>
                  <a:pt x="25624" y="0"/>
                </a:lnTo>
                <a:lnTo>
                  <a:pt x="30774" y="2249"/>
                </a:lnTo>
                <a:lnTo>
                  <a:pt x="34574" y="6199"/>
                </a:lnTo>
                <a:lnTo>
                  <a:pt x="38374" y="10174"/>
                </a:lnTo>
                <a:lnTo>
                  <a:pt x="40499" y="15549"/>
                </a:lnTo>
                <a:lnTo>
                  <a:pt x="40499" y="21149"/>
                </a:lnTo>
                <a:lnTo>
                  <a:pt x="38907" y="29390"/>
                </a:lnTo>
                <a:lnTo>
                  <a:pt x="34565" y="36112"/>
                </a:lnTo>
                <a:lnTo>
                  <a:pt x="28128" y="40640"/>
                </a:lnTo>
                <a:lnTo>
                  <a:pt x="20249" y="42299"/>
                </a:lnTo>
                <a:lnTo>
                  <a:pt x="12371" y="40640"/>
                </a:lnTo>
                <a:lnTo>
                  <a:pt x="5934" y="36112"/>
                </a:lnTo>
                <a:lnTo>
                  <a:pt x="1592" y="29390"/>
                </a:lnTo>
                <a:lnTo>
                  <a:pt x="0" y="21149"/>
                </a:lnTo>
                <a:close/>
              </a:path>
            </a:pathLst>
          </a:custGeom>
          <a:ln w="9524">
            <a:solidFill>
              <a:srgbClr val="666666"/>
            </a:solidFill>
          </a:ln>
        </p:spPr>
        <p:txBody>
          <a:bodyPr wrap="square" lIns="0" tIns="0" rIns="0" bIns="0" rtlCol="0"/>
          <a:lstStyle/>
          <a:p>
            <a:endParaRPr sz="2400" dirty="0"/>
          </a:p>
        </p:txBody>
      </p:sp>
      <p:graphicFrame>
        <p:nvGraphicFramePr>
          <p:cNvPr id="7" name="object 7"/>
          <p:cNvGraphicFramePr>
            <a:graphicFrameLocks noGrp="1"/>
          </p:cNvGraphicFramePr>
          <p:nvPr/>
        </p:nvGraphicFramePr>
        <p:xfrm>
          <a:off x="10679153" y="4964356"/>
          <a:ext cx="1160779" cy="946571"/>
        </p:xfrm>
        <a:graphic>
          <a:graphicData uri="http://schemas.openxmlformats.org/drawingml/2006/table">
            <a:tbl>
              <a:tblPr firstRow="1" bandRow="1">
                <a:tableStyleId>{2D5ABB26-0587-4C30-8999-92F81FD0307C}</a:tableStyleId>
              </a:tblPr>
              <a:tblGrid>
                <a:gridCol w="580812">
                  <a:extLst>
                    <a:ext uri="{9D8B030D-6E8A-4147-A177-3AD203B41FA5}">
                      <a16:colId xmlns:a16="http://schemas.microsoft.com/office/drawing/2014/main" val="20000"/>
                    </a:ext>
                  </a:extLst>
                </a:gridCol>
                <a:gridCol w="579967">
                  <a:extLst>
                    <a:ext uri="{9D8B030D-6E8A-4147-A177-3AD203B41FA5}">
                      <a16:colId xmlns:a16="http://schemas.microsoft.com/office/drawing/2014/main" val="20001"/>
                    </a:ext>
                  </a:extLst>
                </a:gridCol>
              </a:tblGrid>
              <a:tr h="148167">
                <a:tc gridSpan="2">
                  <a:txBody>
                    <a:bodyPr/>
                    <a:lstStyle/>
                    <a:p>
                      <a:pPr marL="195580">
                        <a:lnSpc>
                          <a:spcPts val="765"/>
                        </a:lnSpc>
                      </a:pPr>
                      <a:r>
                        <a:rPr sz="900" spc="-10" dirty="0">
                          <a:solidFill>
                            <a:srgbClr val="741A46"/>
                          </a:solidFill>
                          <a:latin typeface="Arial"/>
                          <a:cs typeface="Arial"/>
                        </a:rPr>
                        <a:t>3x3 conv,</a:t>
                      </a:r>
                      <a:r>
                        <a:rPr sz="900" spc="-20" dirty="0">
                          <a:solidFill>
                            <a:srgbClr val="741A46"/>
                          </a:solidFill>
                          <a:latin typeface="Arial"/>
                          <a:cs typeface="Arial"/>
                        </a:rPr>
                        <a:t> </a:t>
                      </a:r>
                      <a:r>
                        <a:rPr sz="900" spc="-5" dirty="0">
                          <a:solidFill>
                            <a:srgbClr val="741A46"/>
                          </a:solidFill>
                          <a:latin typeface="Arial"/>
                          <a:cs typeface="Arial"/>
                        </a:rPr>
                        <a:t>64</a:t>
                      </a:r>
                      <a:endParaRPr sz="900" dirty="0">
                        <a:latin typeface="Arial"/>
                        <a:cs typeface="Arial"/>
                      </a:endParaRPr>
                    </a:p>
                  </a:txBody>
                  <a:tcPr marL="0" marR="0" marT="0" marB="0">
                    <a:lnL w="19050">
                      <a:solidFill>
                        <a:srgbClr val="741A46"/>
                      </a:solidFill>
                      <a:prstDash val="solid"/>
                    </a:lnL>
                    <a:lnR w="19050">
                      <a:solidFill>
                        <a:srgbClr val="741A46"/>
                      </a:solidFill>
                      <a:prstDash val="solid"/>
                    </a:lnR>
                    <a:lnT w="19050">
                      <a:solidFill>
                        <a:srgbClr val="741A46"/>
                      </a:solidFill>
                      <a:prstDash val="solid"/>
                    </a:lnT>
                    <a:lnB w="19050">
                      <a:solidFill>
                        <a:srgbClr val="741A46"/>
                      </a:solidFill>
                      <a:prstDash val="solid"/>
                    </a:lnB>
                    <a:solidFill>
                      <a:srgbClr val="E9D1DB"/>
                    </a:solidFill>
                  </a:tcPr>
                </a:tc>
                <a:tc hMerge="1">
                  <a:txBody>
                    <a:bodyPr/>
                    <a:lstStyle/>
                    <a:p>
                      <a:endParaRPr/>
                    </a:p>
                  </a:txBody>
                  <a:tcPr marL="0" marR="0" marT="0" marB="0"/>
                </a:tc>
                <a:extLst>
                  <a:ext uri="{0D108BD9-81ED-4DB2-BD59-A6C34878D82A}">
                    <a16:rowId xmlns:a16="http://schemas.microsoft.com/office/drawing/2014/main" val="10000"/>
                  </a:ext>
                </a:extLst>
              </a:tr>
              <a:tr h="148167">
                <a:tc gridSpan="2">
                  <a:txBody>
                    <a:bodyPr/>
                    <a:lstStyle/>
                    <a:p>
                      <a:pPr marL="195580">
                        <a:lnSpc>
                          <a:spcPts val="705"/>
                        </a:lnSpc>
                        <a:spcBef>
                          <a:spcPts val="70"/>
                        </a:spcBef>
                      </a:pPr>
                      <a:r>
                        <a:rPr sz="900" spc="-10" dirty="0">
                          <a:solidFill>
                            <a:srgbClr val="741A46"/>
                          </a:solidFill>
                          <a:latin typeface="Arial"/>
                          <a:cs typeface="Arial"/>
                        </a:rPr>
                        <a:t>3x3 conv,</a:t>
                      </a:r>
                      <a:r>
                        <a:rPr sz="900" spc="-20" dirty="0">
                          <a:solidFill>
                            <a:srgbClr val="741A46"/>
                          </a:solidFill>
                          <a:latin typeface="Arial"/>
                          <a:cs typeface="Arial"/>
                        </a:rPr>
                        <a:t> </a:t>
                      </a:r>
                      <a:r>
                        <a:rPr sz="900" spc="-5" dirty="0">
                          <a:solidFill>
                            <a:srgbClr val="741A46"/>
                          </a:solidFill>
                          <a:latin typeface="Arial"/>
                          <a:cs typeface="Arial"/>
                        </a:rPr>
                        <a:t>64</a:t>
                      </a:r>
                      <a:endParaRPr sz="900" dirty="0">
                        <a:latin typeface="Arial"/>
                        <a:cs typeface="Arial"/>
                      </a:endParaRPr>
                    </a:p>
                  </a:txBody>
                  <a:tcPr marL="0" marR="0" marT="11853" marB="0">
                    <a:lnL w="19050">
                      <a:solidFill>
                        <a:srgbClr val="741A46"/>
                      </a:solidFill>
                      <a:prstDash val="solid"/>
                    </a:lnL>
                    <a:lnR w="19050">
                      <a:solidFill>
                        <a:srgbClr val="741A46"/>
                      </a:solidFill>
                      <a:prstDash val="solid"/>
                    </a:lnR>
                    <a:lnT w="19050">
                      <a:solidFill>
                        <a:srgbClr val="741A46"/>
                      </a:solidFill>
                      <a:prstDash val="solid"/>
                    </a:lnT>
                    <a:lnB w="19050">
                      <a:solidFill>
                        <a:srgbClr val="741A46"/>
                      </a:solidFill>
                      <a:prstDash val="solid"/>
                    </a:lnB>
                    <a:solidFill>
                      <a:srgbClr val="E9D1DB"/>
                    </a:solidFill>
                  </a:tcPr>
                </a:tc>
                <a:tc hMerge="1">
                  <a:txBody>
                    <a:bodyPr/>
                    <a:lstStyle/>
                    <a:p>
                      <a:endParaRPr/>
                    </a:p>
                  </a:txBody>
                  <a:tcPr marL="0" marR="0" marT="0" marB="0"/>
                </a:tc>
                <a:extLst>
                  <a:ext uri="{0D108BD9-81ED-4DB2-BD59-A6C34878D82A}">
                    <a16:rowId xmlns:a16="http://schemas.microsoft.com/office/drawing/2014/main" val="10001"/>
                  </a:ext>
                </a:extLst>
              </a:tr>
              <a:tr h="167640">
                <a:tc>
                  <a:txBody>
                    <a:bodyPr/>
                    <a:lstStyle/>
                    <a:p>
                      <a:pPr>
                        <a:lnSpc>
                          <a:spcPct val="100000"/>
                        </a:lnSpc>
                      </a:pPr>
                      <a:endParaRPr sz="800" dirty="0">
                        <a:latin typeface="Times New Roman"/>
                        <a:cs typeface="Times New Roman"/>
                      </a:endParaRPr>
                    </a:p>
                  </a:txBody>
                  <a:tcPr marL="0" marR="0" marT="0" marB="0">
                    <a:lnT w="19050">
                      <a:solidFill>
                        <a:srgbClr val="741A46"/>
                      </a:solidFill>
                      <a:prstDash val="solid"/>
                    </a:lnT>
                    <a:lnB w="19050">
                      <a:solidFill>
                        <a:srgbClr val="4985E8"/>
                      </a:solidFill>
                      <a:prstDash val="solid"/>
                    </a:lnB>
                  </a:tcPr>
                </a:tc>
                <a:tc>
                  <a:txBody>
                    <a:bodyPr/>
                    <a:lstStyle/>
                    <a:p>
                      <a:pPr>
                        <a:lnSpc>
                          <a:spcPct val="100000"/>
                        </a:lnSpc>
                      </a:pPr>
                      <a:endParaRPr sz="800" dirty="0">
                        <a:latin typeface="Times New Roman"/>
                        <a:cs typeface="Times New Roman"/>
                      </a:endParaRPr>
                    </a:p>
                  </a:txBody>
                  <a:tcPr marL="0" marR="0" marT="0" marB="0">
                    <a:lnT w="19050">
                      <a:solidFill>
                        <a:srgbClr val="741A46"/>
                      </a:solidFill>
                      <a:prstDash val="solid"/>
                    </a:lnT>
                    <a:lnB w="19050">
                      <a:solidFill>
                        <a:srgbClr val="4985E8"/>
                      </a:solidFill>
                      <a:prstDash val="solid"/>
                    </a:lnB>
                  </a:tcPr>
                </a:tc>
                <a:extLst>
                  <a:ext uri="{0D108BD9-81ED-4DB2-BD59-A6C34878D82A}">
                    <a16:rowId xmlns:a16="http://schemas.microsoft.com/office/drawing/2014/main" val="10002"/>
                  </a:ext>
                </a:extLst>
              </a:tr>
              <a:tr h="151552">
                <a:tc gridSpan="2">
                  <a:txBody>
                    <a:bodyPr/>
                    <a:lstStyle/>
                    <a:p>
                      <a:pPr marL="19050" algn="ctr">
                        <a:lnSpc>
                          <a:spcPts val="765"/>
                        </a:lnSpc>
                      </a:pPr>
                      <a:r>
                        <a:rPr sz="900" spc="-20" dirty="0">
                          <a:solidFill>
                            <a:srgbClr val="4985E8"/>
                          </a:solidFill>
                          <a:latin typeface="Arial"/>
                          <a:cs typeface="Arial"/>
                        </a:rPr>
                        <a:t>Pool</a:t>
                      </a:r>
                      <a:endParaRPr sz="900" dirty="0">
                        <a:latin typeface="Arial"/>
                        <a:cs typeface="Arial"/>
                      </a:endParaRPr>
                    </a:p>
                  </a:txBody>
                  <a:tcPr marL="0" marR="0" marT="0" marB="0">
                    <a:lnL w="19050">
                      <a:solidFill>
                        <a:srgbClr val="4985E8"/>
                      </a:solidFill>
                      <a:prstDash val="solid"/>
                    </a:lnL>
                    <a:lnR w="19050">
                      <a:solidFill>
                        <a:srgbClr val="4985E8"/>
                      </a:solidFill>
                      <a:prstDash val="solid"/>
                    </a:lnR>
                    <a:lnT w="19050">
                      <a:solidFill>
                        <a:srgbClr val="4985E8"/>
                      </a:solidFill>
                      <a:prstDash val="solid"/>
                    </a:lnT>
                    <a:lnB w="19050">
                      <a:solidFill>
                        <a:srgbClr val="4985E8"/>
                      </a:solidFill>
                      <a:prstDash val="solid"/>
                    </a:lnB>
                    <a:solidFill>
                      <a:srgbClr val="C8DAF7"/>
                    </a:solidFill>
                  </a:tcPr>
                </a:tc>
                <a:tc hMerge="1">
                  <a:txBody>
                    <a:bodyPr/>
                    <a:lstStyle/>
                    <a:p>
                      <a:endParaRPr/>
                    </a:p>
                  </a:txBody>
                  <a:tcPr marL="0" marR="0" marT="0" marB="0"/>
                </a:tc>
                <a:extLst>
                  <a:ext uri="{0D108BD9-81ED-4DB2-BD59-A6C34878D82A}">
                    <a16:rowId xmlns:a16="http://schemas.microsoft.com/office/drawing/2014/main" val="10003"/>
                  </a:ext>
                </a:extLst>
              </a:tr>
              <a:tr h="179493">
                <a:tc gridSpan="2">
                  <a:txBody>
                    <a:bodyPr/>
                    <a:lstStyle/>
                    <a:p>
                      <a:pPr marL="129539">
                        <a:lnSpc>
                          <a:spcPct val="100000"/>
                        </a:lnSpc>
                        <a:spcBef>
                          <a:spcPts val="90"/>
                        </a:spcBef>
                      </a:pPr>
                      <a:r>
                        <a:rPr sz="900" spc="-10" dirty="0">
                          <a:solidFill>
                            <a:srgbClr val="FF9900"/>
                          </a:solidFill>
                          <a:latin typeface="Arial"/>
                          <a:cs typeface="Arial"/>
                        </a:rPr>
                        <a:t>7x7 conv, </a:t>
                      </a:r>
                      <a:r>
                        <a:rPr sz="900" spc="-5" dirty="0">
                          <a:solidFill>
                            <a:srgbClr val="FF9900"/>
                          </a:solidFill>
                          <a:latin typeface="Arial"/>
                          <a:cs typeface="Arial"/>
                        </a:rPr>
                        <a:t>64 </a:t>
                      </a:r>
                      <a:r>
                        <a:rPr sz="900" spc="35" dirty="0">
                          <a:solidFill>
                            <a:srgbClr val="FF9900"/>
                          </a:solidFill>
                          <a:latin typeface="Arial"/>
                          <a:cs typeface="Arial"/>
                        </a:rPr>
                        <a:t>/</a:t>
                      </a:r>
                      <a:r>
                        <a:rPr sz="900" spc="-35" dirty="0">
                          <a:solidFill>
                            <a:srgbClr val="FF9900"/>
                          </a:solidFill>
                          <a:latin typeface="Arial"/>
                          <a:cs typeface="Arial"/>
                        </a:rPr>
                        <a:t> </a:t>
                      </a:r>
                      <a:r>
                        <a:rPr sz="900" dirty="0">
                          <a:solidFill>
                            <a:srgbClr val="FF9900"/>
                          </a:solidFill>
                          <a:latin typeface="Arial"/>
                          <a:cs typeface="Arial"/>
                        </a:rPr>
                        <a:t>2</a:t>
                      </a:r>
                      <a:endParaRPr sz="900" dirty="0">
                        <a:latin typeface="Arial"/>
                        <a:cs typeface="Arial"/>
                      </a:endParaRPr>
                    </a:p>
                  </a:txBody>
                  <a:tcPr marL="0" marR="0" marT="15240" marB="0">
                    <a:lnL w="19050">
                      <a:solidFill>
                        <a:srgbClr val="FF9900"/>
                      </a:solidFill>
                      <a:prstDash val="solid"/>
                    </a:lnL>
                    <a:lnR w="19050">
                      <a:solidFill>
                        <a:srgbClr val="FF9900"/>
                      </a:solidFill>
                      <a:prstDash val="solid"/>
                    </a:lnR>
                    <a:lnT w="19050">
                      <a:solidFill>
                        <a:srgbClr val="4985E8"/>
                      </a:solidFill>
                      <a:prstDash val="solid"/>
                    </a:lnT>
                    <a:lnB w="19050">
                      <a:solidFill>
                        <a:srgbClr val="FF9900"/>
                      </a:solidFill>
                      <a:prstDash val="solid"/>
                    </a:lnB>
                    <a:solidFill>
                      <a:srgbClr val="FBE4CD"/>
                    </a:solidFill>
                  </a:tcPr>
                </a:tc>
                <a:tc hMerge="1">
                  <a:txBody>
                    <a:bodyPr/>
                    <a:lstStyle/>
                    <a:p>
                      <a:endParaRPr/>
                    </a:p>
                  </a:txBody>
                  <a:tcPr marL="0" marR="0" marT="0" marB="0"/>
                </a:tc>
                <a:extLst>
                  <a:ext uri="{0D108BD9-81ED-4DB2-BD59-A6C34878D82A}">
                    <a16:rowId xmlns:a16="http://schemas.microsoft.com/office/drawing/2014/main" val="10004"/>
                  </a:ext>
                </a:extLst>
              </a:tr>
              <a:tr h="151552">
                <a:tc gridSpan="2">
                  <a:txBody>
                    <a:bodyPr/>
                    <a:lstStyle/>
                    <a:p>
                      <a:pPr marL="19685" algn="ctr">
                        <a:lnSpc>
                          <a:spcPts val="705"/>
                        </a:lnSpc>
                        <a:spcBef>
                          <a:spcPts val="90"/>
                        </a:spcBef>
                      </a:pPr>
                      <a:r>
                        <a:rPr sz="900" spc="-15" dirty="0">
                          <a:solidFill>
                            <a:srgbClr val="424242"/>
                          </a:solidFill>
                          <a:latin typeface="Arial"/>
                          <a:cs typeface="Arial"/>
                        </a:rPr>
                        <a:t>Input</a:t>
                      </a:r>
                      <a:endParaRPr sz="900" dirty="0">
                        <a:latin typeface="Arial"/>
                        <a:cs typeface="Arial"/>
                      </a:endParaRPr>
                    </a:p>
                  </a:txBody>
                  <a:tcPr marL="0" marR="0" marT="15240" marB="0">
                    <a:lnL w="19050">
                      <a:solidFill>
                        <a:srgbClr val="424242"/>
                      </a:solidFill>
                      <a:prstDash val="solid"/>
                    </a:lnL>
                    <a:lnR w="19050">
                      <a:solidFill>
                        <a:srgbClr val="424242"/>
                      </a:solidFill>
                      <a:prstDash val="solid"/>
                    </a:lnR>
                    <a:lnT w="19050">
                      <a:solidFill>
                        <a:srgbClr val="FF9900"/>
                      </a:solidFill>
                      <a:prstDash val="solid"/>
                    </a:lnT>
                    <a:lnB w="19050">
                      <a:solidFill>
                        <a:srgbClr val="424242"/>
                      </a:solidFill>
                      <a:prstDash val="solid"/>
                    </a:lnB>
                    <a:solidFill>
                      <a:srgbClr val="D8D8D8"/>
                    </a:solidFill>
                  </a:tcPr>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sp>
        <p:nvSpPr>
          <p:cNvPr id="8" name="object 8"/>
          <p:cNvSpPr/>
          <p:nvPr/>
        </p:nvSpPr>
        <p:spPr>
          <a:xfrm>
            <a:off x="11245677" y="4873023"/>
            <a:ext cx="54187" cy="56727"/>
          </a:xfrm>
          <a:custGeom>
            <a:avLst/>
            <a:gdLst/>
            <a:ahLst/>
            <a:cxnLst/>
            <a:rect l="l" t="t" r="r" b="b"/>
            <a:pathLst>
              <a:path w="40640" h="42545">
                <a:moveTo>
                  <a:pt x="20249" y="42299"/>
                </a:moveTo>
                <a:lnTo>
                  <a:pt x="12360" y="40637"/>
                </a:lnTo>
                <a:lnTo>
                  <a:pt x="5924" y="36103"/>
                </a:lnTo>
                <a:lnTo>
                  <a:pt x="1589" y="29380"/>
                </a:lnTo>
                <a:lnTo>
                  <a:pt x="0" y="21149"/>
                </a:lnTo>
                <a:lnTo>
                  <a:pt x="1589" y="12919"/>
                </a:lnTo>
                <a:lnTo>
                  <a:pt x="5924" y="6196"/>
                </a:lnTo>
                <a:lnTo>
                  <a:pt x="12360" y="1662"/>
                </a:lnTo>
                <a:lnTo>
                  <a:pt x="20249" y="0"/>
                </a:lnTo>
                <a:lnTo>
                  <a:pt x="25624" y="0"/>
                </a:lnTo>
                <a:lnTo>
                  <a:pt x="30774" y="2224"/>
                </a:lnTo>
                <a:lnTo>
                  <a:pt x="38349" y="10174"/>
                </a:lnTo>
                <a:lnTo>
                  <a:pt x="40499" y="15549"/>
                </a:lnTo>
                <a:lnTo>
                  <a:pt x="40499" y="21149"/>
                </a:lnTo>
                <a:lnTo>
                  <a:pt x="38907" y="29380"/>
                </a:lnTo>
                <a:lnTo>
                  <a:pt x="34565" y="36103"/>
                </a:lnTo>
                <a:lnTo>
                  <a:pt x="28128" y="40637"/>
                </a:lnTo>
                <a:lnTo>
                  <a:pt x="20249" y="42299"/>
                </a:lnTo>
                <a:close/>
              </a:path>
            </a:pathLst>
          </a:custGeom>
          <a:solidFill>
            <a:srgbClr val="CCCCCC"/>
          </a:solidFill>
        </p:spPr>
        <p:txBody>
          <a:bodyPr wrap="square" lIns="0" tIns="0" rIns="0" bIns="0" rtlCol="0"/>
          <a:lstStyle/>
          <a:p>
            <a:endParaRPr sz="2400" dirty="0"/>
          </a:p>
        </p:txBody>
      </p:sp>
      <p:sp>
        <p:nvSpPr>
          <p:cNvPr id="9" name="object 9"/>
          <p:cNvSpPr/>
          <p:nvPr/>
        </p:nvSpPr>
        <p:spPr>
          <a:xfrm>
            <a:off x="11245677" y="4873023"/>
            <a:ext cx="54187" cy="56727"/>
          </a:xfrm>
          <a:custGeom>
            <a:avLst/>
            <a:gdLst/>
            <a:ahLst/>
            <a:cxnLst/>
            <a:rect l="l" t="t" r="r" b="b"/>
            <a:pathLst>
              <a:path w="40640" h="42545">
                <a:moveTo>
                  <a:pt x="0" y="21149"/>
                </a:moveTo>
                <a:lnTo>
                  <a:pt x="1589" y="12919"/>
                </a:lnTo>
                <a:lnTo>
                  <a:pt x="5924" y="6196"/>
                </a:lnTo>
                <a:lnTo>
                  <a:pt x="12360" y="1662"/>
                </a:lnTo>
                <a:lnTo>
                  <a:pt x="20249" y="0"/>
                </a:lnTo>
                <a:lnTo>
                  <a:pt x="25624" y="0"/>
                </a:lnTo>
                <a:lnTo>
                  <a:pt x="30774" y="2224"/>
                </a:lnTo>
                <a:lnTo>
                  <a:pt x="34549" y="6199"/>
                </a:lnTo>
                <a:lnTo>
                  <a:pt x="38349" y="10174"/>
                </a:lnTo>
                <a:lnTo>
                  <a:pt x="40499" y="15549"/>
                </a:lnTo>
                <a:lnTo>
                  <a:pt x="40499" y="21149"/>
                </a:lnTo>
                <a:lnTo>
                  <a:pt x="38907" y="29380"/>
                </a:lnTo>
                <a:lnTo>
                  <a:pt x="34565" y="36103"/>
                </a:lnTo>
                <a:lnTo>
                  <a:pt x="28128" y="40637"/>
                </a:lnTo>
                <a:lnTo>
                  <a:pt x="20249" y="42299"/>
                </a:lnTo>
                <a:lnTo>
                  <a:pt x="12360" y="40637"/>
                </a:lnTo>
                <a:lnTo>
                  <a:pt x="5924" y="36103"/>
                </a:lnTo>
                <a:lnTo>
                  <a:pt x="1589" y="29380"/>
                </a:lnTo>
                <a:lnTo>
                  <a:pt x="0" y="21149"/>
                </a:lnTo>
                <a:close/>
              </a:path>
            </a:pathLst>
          </a:custGeom>
          <a:ln w="9524">
            <a:solidFill>
              <a:srgbClr val="666666"/>
            </a:solidFill>
          </a:ln>
        </p:spPr>
        <p:txBody>
          <a:bodyPr wrap="square" lIns="0" tIns="0" rIns="0" bIns="0" rtlCol="0"/>
          <a:lstStyle/>
          <a:p>
            <a:endParaRPr sz="2400" dirty="0"/>
          </a:p>
        </p:txBody>
      </p:sp>
      <p:sp>
        <p:nvSpPr>
          <p:cNvPr id="10" name="object 10"/>
          <p:cNvSpPr/>
          <p:nvPr/>
        </p:nvSpPr>
        <p:spPr>
          <a:xfrm>
            <a:off x="11272644" y="4929457"/>
            <a:ext cx="0" cy="48260"/>
          </a:xfrm>
          <a:custGeom>
            <a:avLst/>
            <a:gdLst/>
            <a:ahLst/>
            <a:cxnLst/>
            <a:rect l="l" t="t" r="r" b="b"/>
            <a:pathLst>
              <a:path h="36195">
                <a:moveTo>
                  <a:pt x="0" y="35699"/>
                </a:moveTo>
                <a:lnTo>
                  <a:pt x="0" y="0"/>
                </a:lnTo>
              </a:path>
            </a:pathLst>
          </a:custGeom>
          <a:ln w="9524">
            <a:solidFill>
              <a:srgbClr val="666666"/>
            </a:solidFill>
          </a:ln>
        </p:spPr>
        <p:txBody>
          <a:bodyPr wrap="square" lIns="0" tIns="0" rIns="0" bIns="0" rtlCol="0"/>
          <a:lstStyle/>
          <a:p>
            <a:endParaRPr sz="2400" dirty="0"/>
          </a:p>
        </p:txBody>
      </p:sp>
      <p:sp>
        <p:nvSpPr>
          <p:cNvPr id="11" name="object 11"/>
          <p:cNvSpPr/>
          <p:nvPr/>
        </p:nvSpPr>
        <p:spPr>
          <a:xfrm>
            <a:off x="11299676" y="4901223"/>
            <a:ext cx="792480" cy="458047"/>
          </a:xfrm>
          <a:custGeom>
            <a:avLst/>
            <a:gdLst/>
            <a:ahLst/>
            <a:cxnLst/>
            <a:rect l="l" t="t" r="r" b="b"/>
            <a:pathLst>
              <a:path w="594359" h="343535">
                <a:moveTo>
                  <a:pt x="0" y="0"/>
                </a:moveTo>
                <a:lnTo>
                  <a:pt x="63512" y="1281"/>
                </a:lnTo>
                <a:lnTo>
                  <a:pt x="126373" y="5002"/>
                </a:lnTo>
                <a:lnTo>
                  <a:pt x="187934" y="10975"/>
                </a:lnTo>
                <a:lnTo>
                  <a:pt x="247547" y="19011"/>
                </a:lnTo>
                <a:lnTo>
                  <a:pt x="304563" y="28923"/>
                </a:lnTo>
                <a:lnTo>
                  <a:pt x="358333" y="40523"/>
                </a:lnTo>
                <a:lnTo>
                  <a:pt x="408208" y="53624"/>
                </a:lnTo>
                <a:lnTo>
                  <a:pt x="453540" y="68039"/>
                </a:lnTo>
                <a:lnTo>
                  <a:pt x="493681" y="83579"/>
                </a:lnTo>
                <a:lnTo>
                  <a:pt x="555791" y="117286"/>
                </a:lnTo>
                <a:lnTo>
                  <a:pt x="589348" y="153245"/>
                </a:lnTo>
                <a:lnTo>
                  <a:pt x="593798" y="171599"/>
                </a:lnTo>
                <a:lnTo>
                  <a:pt x="589380" y="189954"/>
                </a:lnTo>
                <a:lnTo>
                  <a:pt x="555888" y="225912"/>
                </a:lnTo>
                <a:lnTo>
                  <a:pt x="493848" y="259619"/>
                </a:lnTo>
                <a:lnTo>
                  <a:pt x="453745" y="275159"/>
                </a:lnTo>
                <a:lnTo>
                  <a:pt x="408452" y="289574"/>
                </a:lnTo>
                <a:lnTo>
                  <a:pt x="358618" y="302675"/>
                </a:lnTo>
                <a:lnTo>
                  <a:pt x="304892" y="314276"/>
                </a:lnTo>
                <a:lnTo>
                  <a:pt x="247923" y="324188"/>
                </a:lnTo>
                <a:lnTo>
                  <a:pt x="188360" y="332224"/>
                </a:lnTo>
                <a:lnTo>
                  <a:pt x="126853" y="338196"/>
                </a:lnTo>
                <a:lnTo>
                  <a:pt x="64049" y="341917"/>
                </a:lnTo>
                <a:lnTo>
                  <a:pt x="599" y="343199"/>
                </a:lnTo>
              </a:path>
            </a:pathLst>
          </a:custGeom>
          <a:ln w="9524">
            <a:solidFill>
              <a:srgbClr val="666666"/>
            </a:solidFill>
          </a:ln>
        </p:spPr>
        <p:txBody>
          <a:bodyPr wrap="square" lIns="0" tIns="0" rIns="0" bIns="0" rtlCol="0"/>
          <a:lstStyle/>
          <a:p>
            <a:endParaRPr sz="2400" dirty="0"/>
          </a:p>
        </p:txBody>
      </p:sp>
      <p:sp>
        <p:nvSpPr>
          <p:cNvPr id="12" name="object 12"/>
          <p:cNvSpPr/>
          <p:nvPr/>
        </p:nvSpPr>
        <p:spPr>
          <a:xfrm>
            <a:off x="10690045" y="4523758"/>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E9D1DB"/>
          </a:solidFill>
        </p:spPr>
        <p:txBody>
          <a:bodyPr wrap="square" lIns="0" tIns="0" rIns="0" bIns="0" rtlCol="0"/>
          <a:lstStyle/>
          <a:p>
            <a:endParaRPr sz="2400" dirty="0"/>
          </a:p>
        </p:txBody>
      </p:sp>
      <p:sp>
        <p:nvSpPr>
          <p:cNvPr id="13" name="object 13"/>
          <p:cNvSpPr/>
          <p:nvPr/>
        </p:nvSpPr>
        <p:spPr>
          <a:xfrm>
            <a:off x="10690045" y="4523758"/>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741A46"/>
            </a:solidFill>
          </a:ln>
        </p:spPr>
        <p:txBody>
          <a:bodyPr wrap="square" lIns="0" tIns="0" rIns="0" bIns="0" rtlCol="0"/>
          <a:lstStyle/>
          <a:p>
            <a:endParaRPr sz="2400" dirty="0"/>
          </a:p>
        </p:txBody>
      </p:sp>
      <p:sp>
        <p:nvSpPr>
          <p:cNvPr id="14" name="object 14"/>
          <p:cNvSpPr txBox="1"/>
          <p:nvPr/>
        </p:nvSpPr>
        <p:spPr>
          <a:xfrm>
            <a:off x="10702745" y="4494031"/>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41A46"/>
                </a:solidFill>
                <a:latin typeface="Arial"/>
                <a:cs typeface="Arial"/>
              </a:rPr>
              <a:t>3x3 conv,</a:t>
            </a:r>
            <a:r>
              <a:rPr sz="933" spc="-27" dirty="0">
                <a:solidFill>
                  <a:srgbClr val="741A46"/>
                </a:solidFill>
                <a:latin typeface="Arial"/>
                <a:cs typeface="Arial"/>
              </a:rPr>
              <a:t> </a:t>
            </a:r>
            <a:r>
              <a:rPr sz="933" spc="-7" dirty="0">
                <a:solidFill>
                  <a:srgbClr val="741A46"/>
                </a:solidFill>
                <a:latin typeface="Arial"/>
                <a:cs typeface="Arial"/>
              </a:rPr>
              <a:t>64</a:t>
            </a:r>
            <a:endParaRPr sz="933" dirty="0">
              <a:latin typeface="Arial"/>
              <a:cs typeface="Arial"/>
            </a:endParaRPr>
          </a:p>
        </p:txBody>
      </p:sp>
      <p:sp>
        <p:nvSpPr>
          <p:cNvPr id="15" name="object 15"/>
          <p:cNvSpPr/>
          <p:nvPr/>
        </p:nvSpPr>
        <p:spPr>
          <a:xfrm>
            <a:off x="10690045" y="4697956"/>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E9D1DB"/>
          </a:solidFill>
        </p:spPr>
        <p:txBody>
          <a:bodyPr wrap="square" lIns="0" tIns="0" rIns="0" bIns="0" rtlCol="0"/>
          <a:lstStyle/>
          <a:p>
            <a:endParaRPr sz="2400" dirty="0"/>
          </a:p>
        </p:txBody>
      </p:sp>
      <p:sp>
        <p:nvSpPr>
          <p:cNvPr id="16" name="object 16"/>
          <p:cNvSpPr/>
          <p:nvPr/>
        </p:nvSpPr>
        <p:spPr>
          <a:xfrm>
            <a:off x="10690045" y="4697956"/>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741A46"/>
            </a:solidFill>
          </a:ln>
        </p:spPr>
        <p:txBody>
          <a:bodyPr wrap="square" lIns="0" tIns="0" rIns="0" bIns="0" rtlCol="0"/>
          <a:lstStyle/>
          <a:p>
            <a:endParaRPr sz="2400" dirty="0"/>
          </a:p>
        </p:txBody>
      </p:sp>
      <p:sp>
        <p:nvSpPr>
          <p:cNvPr id="17" name="object 17"/>
          <p:cNvSpPr txBox="1"/>
          <p:nvPr/>
        </p:nvSpPr>
        <p:spPr>
          <a:xfrm>
            <a:off x="10702745" y="4668237"/>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41A46"/>
                </a:solidFill>
                <a:latin typeface="Arial"/>
                <a:cs typeface="Arial"/>
              </a:rPr>
              <a:t>3x3 conv,</a:t>
            </a:r>
            <a:r>
              <a:rPr sz="933" spc="-27" dirty="0">
                <a:solidFill>
                  <a:srgbClr val="741A46"/>
                </a:solidFill>
                <a:latin typeface="Arial"/>
                <a:cs typeface="Arial"/>
              </a:rPr>
              <a:t> </a:t>
            </a:r>
            <a:r>
              <a:rPr sz="933" spc="-7" dirty="0">
                <a:solidFill>
                  <a:srgbClr val="741A46"/>
                </a:solidFill>
                <a:latin typeface="Arial"/>
                <a:cs typeface="Arial"/>
              </a:rPr>
              <a:t>64</a:t>
            </a:r>
            <a:endParaRPr sz="933" dirty="0">
              <a:latin typeface="Arial"/>
              <a:cs typeface="Arial"/>
            </a:endParaRPr>
          </a:p>
        </p:txBody>
      </p:sp>
      <p:sp>
        <p:nvSpPr>
          <p:cNvPr id="18" name="object 18"/>
          <p:cNvSpPr/>
          <p:nvPr/>
        </p:nvSpPr>
        <p:spPr>
          <a:xfrm>
            <a:off x="11270244" y="4647156"/>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19" name="object 19"/>
          <p:cNvSpPr/>
          <p:nvPr/>
        </p:nvSpPr>
        <p:spPr>
          <a:xfrm>
            <a:off x="11270278" y="4821423"/>
            <a:ext cx="2540" cy="51647"/>
          </a:xfrm>
          <a:custGeom>
            <a:avLst/>
            <a:gdLst/>
            <a:ahLst/>
            <a:cxnLst/>
            <a:rect l="l" t="t" r="r" b="b"/>
            <a:pathLst>
              <a:path w="1904" h="38735">
                <a:moveTo>
                  <a:pt x="1799" y="38699"/>
                </a:moveTo>
                <a:lnTo>
                  <a:pt x="0" y="0"/>
                </a:lnTo>
              </a:path>
            </a:pathLst>
          </a:custGeom>
          <a:ln w="9524">
            <a:solidFill>
              <a:srgbClr val="666666"/>
            </a:solidFill>
          </a:ln>
        </p:spPr>
        <p:txBody>
          <a:bodyPr wrap="square" lIns="0" tIns="0" rIns="0" bIns="0" rtlCol="0"/>
          <a:lstStyle/>
          <a:p>
            <a:endParaRPr sz="2400" dirty="0"/>
          </a:p>
        </p:txBody>
      </p:sp>
      <p:sp>
        <p:nvSpPr>
          <p:cNvPr id="20" name="object 20"/>
          <p:cNvSpPr/>
          <p:nvPr/>
        </p:nvSpPr>
        <p:spPr>
          <a:xfrm>
            <a:off x="11243777" y="4413191"/>
            <a:ext cx="54187" cy="56727"/>
          </a:xfrm>
          <a:custGeom>
            <a:avLst/>
            <a:gdLst/>
            <a:ahLst/>
            <a:cxnLst/>
            <a:rect l="l" t="t" r="r" b="b"/>
            <a:pathLst>
              <a:path w="40640" h="42545">
                <a:moveTo>
                  <a:pt x="20249" y="42299"/>
                </a:moveTo>
                <a:lnTo>
                  <a:pt x="12371" y="40637"/>
                </a:lnTo>
                <a:lnTo>
                  <a:pt x="5934" y="36103"/>
                </a:lnTo>
                <a:lnTo>
                  <a:pt x="1592" y="29380"/>
                </a:lnTo>
                <a:lnTo>
                  <a:pt x="0" y="21149"/>
                </a:lnTo>
                <a:lnTo>
                  <a:pt x="1592" y="12909"/>
                </a:lnTo>
                <a:lnTo>
                  <a:pt x="5934" y="6187"/>
                </a:lnTo>
                <a:lnTo>
                  <a:pt x="12371" y="1659"/>
                </a:lnTo>
                <a:lnTo>
                  <a:pt x="20249" y="0"/>
                </a:lnTo>
                <a:lnTo>
                  <a:pt x="25624" y="0"/>
                </a:lnTo>
                <a:lnTo>
                  <a:pt x="30774" y="2224"/>
                </a:lnTo>
                <a:lnTo>
                  <a:pt x="38374" y="10149"/>
                </a:lnTo>
                <a:lnTo>
                  <a:pt x="40499" y="15524"/>
                </a:lnTo>
                <a:lnTo>
                  <a:pt x="40499" y="21149"/>
                </a:lnTo>
                <a:lnTo>
                  <a:pt x="38910" y="29380"/>
                </a:lnTo>
                <a:lnTo>
                  <a:pt x="34574" y="36103"/>
                </a:lnTo>
                <a:lnTo>
                  <a:pt x="28139" y="40637"/>
                </a:lnTo>
                <a:lnTo>
                  <a:pt x="20249" y="42299"/>
                </a:lnTo>
                <a:close/>
              </a:path>
            </a:pathLst>
          </a:custGeom>
          <a:solidFill>
            <a:srgbClr val="CCCCCC"/>
          </a:solidFill>
        </p:spPr>
        <p:txBody>
          <a:bodyPr wrap="square" lIns="0" tIns="0" rIns="0" bIns="0" rtlCol="0"/>
          <a:lstStyle/>
          <a:p>
            <a:endParaRPr sz="2400" dirty="0"/>
          </a:p>
        </p:txBody>
      </p:sp>
      <p:sp>
        <p:nvSpPr>
          <p:cNvPr id="21" name="object 21"/>
          <p:cNvSpPr/>
          <p:nvPr/>
        </p:nvSpPr>
        <p:spPr>
          <a:xfrm>
            <a:off x="11243777" y="4413191"/>
            <a:ext cx="54187" cy="56727"/>
          </a:xfrm>
          <a:custGeom>
            <a:avLst/>
            <a:gdLst/>
            <a:ahLst/>
            <a:cxnLst/>
            <a:rect l="l" t="t" r="r" b="b"/>
            <a:pathLst>
              <a:path w="40640" h="42545">
                <a:moveTo>
                  <a:pt x="0" y="21149"/>
                </a:moveTo>
                <a:lnTo>
                  <a:pt x="1592" y="12909"/>
                </a:lnTo>
                <a:lnTo>
                  <a:pt x="5934" y="6187"/>
                </a:lnTo>
                <a:lnTo>
                  <a:pt x="12371" y="1659"/>
                </a:lnTo>
                <a:lnTo>
                  <a:pt x="20249" y="0"/>
                </a:lnTo>
                <a:lnTo>
                  <a:pt x="25624" y="0"/>
                </a:lnTo>
                <a:lnTo>
                  <a:pt x="30774" y="2224"/>
                </a:lnTo>
                <a:lnTo>
                  <a:pt x="34574" y="6199"/>
                </a:lnTo>
                <a:lnTo>
                  <a:pt x="38374" y="10149"/>
                </a:lnTo>
                <a:lnTo>
                  <a:pt x="40499" y="15524"/>
                </a:lnTo>
                <a:lnTo>
                  <a:pt x="40499" y="21149"/>
                </a:lnTo>
                <a:lnTo>
                  <a:pt x="38910" y="29380"/>
                </a:lnTo>
                <a:lnTo>
                  <a:pt x="34574" y="36103"/>
                </a:lnTo>
                <a:lnTo>
                  <a:pt x="28139" y="40637"/>
                </a:lnTo>
                <a:lnTo>
                  <a:pt x="20249" y="42299"/>
                </a:lnTo>
                <a:lnTo>
                  <a:pt x="12371" y="40637"/>
                </a:lnTo>
                <a:lnTo>
                  <a:pt x="5934" y="36103"/>
                </a:lnTo>
                <a:lnTo>
                  <a:pt x="1592" y="29380"/>
                </a:lnTo>
                <a:lnTo>
                  <a:pt x="0" y="21149"/>
                </a:lnTo>
                <a:close/>
              </a:path>
            </a:pathLst>
          </a:custGeom>
          <a:ln w="9524">
            <a:solidFill>
              <a:srgbClr val="666666"/>
            </a:solidFill>
          </a:ln>
        </p:spPr>
        <p:txBody>
          <a:bodyPr wrap="square" lIns="0" tIns="0" rIns="0" bIns="0" rtlCol="0"/>
          <a:lstStyle/>
          <a:p>
            <a:endParaRPr sz="2400" dirty="0"/>
          </a:p>
        </p:txBody>
      </p:sp>
      <p:sp>
        <p:nvSpPr>
          <p:cNvPr id="22" name="object 22"/>
          <p:cNvSpPr/>
          <p:nvPr/>
        </p:nvSpPr>
        <p:spPr>
          <a:xfrm>
            <a:off x="11270245" y="4469757"/>
            <a:ext cx="847" cy="54187"/>
          </a:xfrm>
          <a:custGeom>
            <a:avLst/>
            <a:gdLst/>
            <a:ahLst/>
            <a:cxnLst/>
            <a:rect l="l" t="t" r="r" b="b"/>
            <a:pathLst>
              <a:path w="634" h="40639">
                <a:moveTo>
                  <a:pt x="149" y="-4762"/>
                </a:moveTo>
                <a:lnTo>
                  <a:pt x="149" y="45262"/>
                </a:lnTo>
              </a:path>
            </a:pathLst>
          </a:custGeom>
          <a:ln w="9824">
            <a:solidFill>
              <a:srgbClr val="666666"/>
            </a:solidFill>
          </a:ln>
        </p:spPr>
        <p:txBody>
          <a:bodyPr wrap="square" lIns="0" tIns="0" rIns="0" bIns="0" rtlCol="0"/>
          <a:lstStyle/>
          <a:p>
            <a:endParaRPr sz="2400" dirty="0"/>
          </a:p>
        </p:txBody>
      </p:sp>
      <p:sp>
        <p:nvSpPr>
          <p:cNvPr id="23" name="object 23"/>
          <p:cNvSpPr/>
          <p:nvPr/>
        </p:nvSpPr>
        <p:spPr>
          <a:xfrm>
            <a:off x="11270777" y="4413191"/>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dirty="0"/>
          </a:p>
        </p:txBody>
      </p:sp>
      <p:sp>
        <p:nvSpPr>
          <p:cNvPr id="24" name="object 24"/>
          <p:cNvSpPr/>
          <p:nvPr/>
        </p:nvSpPr>
        <p:spPr>
          <a:xfrm>
            <a:off x="11297677" y="4441224"/>
            <a:ext cx="817033" cy="460587"/>
          </a:xfrm>
          <a:custGeom>
            <a:avLst/>
            <a:gdLst/>
            <a:ahLst/>
            <a:cxnLst/>
            <a:rect l="l" t="t" r="r" b="b"/>
            <a:pathLst>
              <a:path w="612775" h="345439">
                <a:moveTo>
                  <a:pt x="1499" y="344999"/>
                </a:moveTo>
                <a:lnTo>
                  <a:pt x="66844" y="343710"/>
                </a:lnTo>
                <a:lnTo>
                  <a:pt x="131526" y="339970"/>
                </a:lnTo>
                <a:lnTo>
                  <a:pt x="194876" y="333966"/>
                </a:lnTo>
                <a:lnTo>
                  <a:pt x="256225" y="325888"/>
                </a:lnTo>
                <a:lnTo>
                  <a:pt x="314903" y="315924"/>
                </a:lnTo>
                <a:lnTo>
                  <a:pt x="370241" y="304263"/>
                </a:lnTo>
                <a:lnTo>
                  <a:pt x="421571" y="291093"/>
                </a:lnTo>
                <a:lnTo>
                  <a:pt x="468222" y="276602"/>
                </a:lnTo>
                <a:lnTo>
                  <a:pt x="509527" y="260981"/>
                </a:lnTo>
                <a:lnTo>
                  <a:pt x="544815" y="244416"/>
                </a:lnTo>
                <a:lnTo>
                  <a:pt x="594667" y="209212"/>
                </a:lnTo>
                <a:lnTo>
                  <a:pt x="612423" y="172499"/>
                </a:lnTo>
                <a:lnTo>
                  <a:pt x="607811" y="154048"/>
                </a:lnTo>
                <a:lnTo>
                  <a:pt x="573173" y="117902"/>
                </a:lnTo>
                <a:lnTo>
                  <a:pt x="509108" y="84018"/>
                </a:lnTo>
                <a:lnTo>
                  <a:pt x="467711" y="68396"/>
                </a:lnTo>
                <a:lnTo>
                  <a:pt x="420961" y="53906"/>
                </a:lnTo>
                <a:lnTo>
                  <a:pt x="369528" y="40736"/>
                </a:lnTo>
                <a:lnTo>
                  <a:pt x="314080" y="29074"/>
                </a:lnTo>
                <a:lnTo>
                  <a:pt x="255284" y="19110"/>
                </a:lnTo>
                <a:lnTo>
                  <a:pt x="193810" y="11032"/>
                </a:lnTo>
                <a:lnTo>
                  <a:pt x="130326" y="5029"/>
                </a:lnTo>
                <a:lnTo>
                  <a:pt x="65500" y="1288"/>
                </a:lnTo>
                <a:lnTo>
                  <a:pt x="0" y="0"/>
                </a:lnTo>
              </a:path>
            </a:pathLst>
          </a:custGeom>
          <a:ln w="9524">
            <a:solidFill>
              <a:srgbClr val="666666"/>
            </a:solidFill>
          </a:ln>
        </p:spPr>
        <p:txBody>
          <a:bodyPr wrap="square" lIns="0" tIns="0" rIns="0" bIns="0" rtlCol="0"/>
          <a:lstStyle/>
          <a:p>
            <a:endParaRPr sz="2400" dirty="0"/>
          </a:p>
        </p:txBody>
      </p:sp>
      <p:sp>
        <p:nvSpPr>
          <p:cNvPr id="25" name="object 25"/>
          <p:cNvSpPr/>
          <p:nvPr/>
        </p:nvSpPr>
        <p:spPr>
          <a:xfrm>
            <a:off x="10690045" y="4063826"/>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E9D1DB"/>
          </a:solidFill>
        </p:spPr>
        <p:txBody>
          <a:bodyPr wrap="square" lIns="0" tIns="0" rIns="0" bIns="0" rtlCol="0"/>
          <a:lstStyle/>
          <a:p>
            <a:endParaRPr sz="2400" dirty="0"/>
          </a:p>
        </p:txBody>
      </p:sp>
      <p:sp>
        <p:nvSpPr>
          <p:cNvPr id="26" name="object 26"/>
          <p:cNvSpPr/>
          <p:nvPr/>
        </p:nvSpPr>
        <p:spPr>
          <a:xfrm>
            <a:off x="10690045" y="4063824"/>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741A46"/>
            </a:solidFill>
          </a:ln>
        </p:spPr>
        <p:txBody>
          <a:bodyPr wrap="square" lIns="0" tIns="0" rIns="0" bIns="0" rtlCol="0"/>
          <a:lstStyle/>
          <a:p>
            <a:endParaRPr sz="2400" dirty="0"/>
          </a:p>
        </p:txBody>
      </p:sp>
      <p:sp>
        <p:nvSpPr>
          <p:cNvPr id="27" name="object 27"/>
          <p:cNvSpPr txBox="1"/>
          <p:nvPr/>
        </p:nvSpPr>
        <p:spPr>
          <a:xfrm>
            <a:off x="10702745" y="4034101"/>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41A46"/>
                </a:solidFill>
                <a:latin typeface="Arial"/>
                <a:cs typeface="Arial"/>
              </a:rPr>
              <a:t>3x3 conv,</a:t>
            </a:r>
            <a:r>
              <a:rPr sz="933" spc="-27" dirty="0">
                <a:solidFill>
                  <a:srgbClr val="741A46"/>
                </a:solidFill>
                <a:latin typeface="Arial"/>
                <a:cs typeface="Arial"/>
              </a:rPr>
              <a:t> </a:t>
            </a:r>
            <a:r>
              <a:rPr sz="933" spc="-7" dirty="0">
                <a:solidFill>
                  <a:srgbClr val="741A46"/>
                </a:solidFill>
                <a:latin typeface="Arial"/>
                <a:cs typeface="Arial"/>
              </a:rPr>
              <a:t>64</a:t>
            </a:r>
            <a:endParaRPr sz="933" dirty="0">
              <a:latin typeface="Arial"/>
              <a:cs typeface="Arial"/>
            </a:endParaRPr>
          </a:p>
        </p:txBody>
      </p:sp>
      <p:sp>
        <p:nvSpPr>
          <p:cNvPr id="28" name="object 28"/>
          <p:cNvSpPr/>
          <p:nvPr/>
        </p:nvSpPr>
        <p:spPr>
          <a:xfrm>
            <a:off x="10690045" y="4238024"/>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E9D1DB"/>
          </a:solidFill>
        </p:spPr>
        <p:txBody>
          <a:bodyPr wrap="square" lIns="0" tIns="0" rIns="0" bIns="0" rtlCol="0"/>
          <a:lstStyle/>
          <a:p>
            <a:endParaRPr sz="2400" dirty="0"/>
          </a:p>
        </p:txBody>
      </p:sp>
      <p:sp>
        <p:nvSpPr>
          <p:cNvPr id="29" name="object 29"/>
          <p:cNvSpPr/>
          <p:nvPr/>
        </p:nvSpPr>
        <p:spPr>
          <a:xfrm>
            <a:off x="10690045" y="4238024"/>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741A46"/>
            </a:solidFill>
          </a:ln>
        </p:spPr>
        <p:txBody>
          <a:bodyPr wrap="square" lIns="0" tIns="0" rIns="0" bIns="0" rtlCol="0"/>
          <a:lstStyle/>
          <a:p>
            <a:endParaRPr sz="2400" dirty="0"/>
          </a:p>
        </p:txBody>
      </p:sp>
      <p:sp>
        <p:nvSpPr>
          <p:cNvPr id="30" name="object 30"/>
          <p:cNvSpPr txBox="1"/>
          <p:nvPr/>
        </p:nvSpPr>
        <p:spPr>
          <a:xfrm>
            <a:off x="10702745" y="4208307"/>
            <a:ext cx="1135380" cy="160664"/>
          </a:xfrm>
          <a:prstGeom prst="rect">
            <a:avLst/>
          </a:prstGeom>
        </p:spPr>
        <p:txBody>
          <a:bodyPr vert="horz" wrap="square" lIns="0" tIns="16933" rIns="0" bIns="0" rtlCol="0">
            <a:spAutoFit/>
          </a:bodyPr>
          <a:lstStyle/>
          <a:p>
            <a:pPr marL="234521">
              <a:spcBef>
                <a:spcPts val="133"/>
              </a:spcBef>
            </a:pPr>
            <a:r>
              <a:rPr sz="933" spc="-13" dirty="0">
                <a:solidFill>
                  <a:srgbClr val="741A46"/>
                </a:solidFill>
                <a:latin typeface="Arial"/>
                <a:cs typeface="Arial"/>
              </a:rPr>
              <a:t>3x3 conv,</a:t>
            </a:r>
            <a:r>
              <a:rPr sz="933" spc="-27" dirty="0">
                <a:solidFill>
                  <a:srgbClr val="741A46"/>
                </a:solidFill>
                <a:latin typeface="Arial"/>
                <a:cs typeface="Arial"/>
              </a:rPr>
              <a:t> </a:t>
            </a:r>
            <a:r>
              <a:rPr sz="933" spc="-7" dirty="0">
                <a:solidFill>
                  <a:srgbClr val="741A46"/>
                </a:solidFill>
                <a:latin typeface="Arial"/>
                <a:cs typeface="Arial"/>
              </a:rPr>
              <a:t>64</a:t>
            </a:r>
            <a:endParaRPr sz="933" dirty="0">
              <a:latin typeface="Arial"/>
              <a:cs typeface="Arial"/>
            </a:endParaRPr>
          </a:p>
        </p:txBody>
      </p:sp>
      <p:sp>
        <p:nvSpPr>
          <p:cNvPr id="31" name="object 31"/>
          <p:cNvSpPr/>
          <p:nvPr/>
        </p:nvSpPr>
        <p:spPr>
          <a:xfrm>
            <a:off x="11270244" y="4187224"/>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32" name="object 32"/>
          <p:cNvSpPr/>
          <p:nvPr/>
        </p:nvSpPr>
        <p:spPr>
          <a:xfrm>
            <a:off x="11270378" y="4361591"/>
            <a:ext cx="847" cy="51647"/>
          </a:xfrm>
          <a:custGeom>
            <a:avLst/>
            <a:gdLst/>
            <a:ahLst/>
            <a:cxnLst/>
            <a:rect l="l" t="t" r="r" b="b"/>
            <a:pathLst>
              <a:path w="634" h="38735">
                <a:moveTo>
                  <a:pt x="149" y="-4762"/>
                </a:moveTo>
                <a:lnTo>
                  <a:pt x="149" y="43462"/>
                </a:lnTo>
              </a:path>
            </a:pathLst>
          </a:custGeom>
          <a:ln w="9824">
            <a:solidFill>
              <a:srgbClr val="666666"/>
            </a:solidFill>
          </a:ln>
        </p:spPr>
        <p:txBody>
          <a:bodyPr wrap="square" lIns="0" tIns="0" rIns="0" bIns="0" rtlCol="0"/>
          <a:lstStyle/>
          <a:p>
            <a:endParaRPr sz="2400" dirty="0"/>
          </a:p>
        </p:txBody>
      </p:sp>
      <p:sp>
        <p:nvSpPr>
          <p:cNvPr id="33" name="object 33"/>
          <p:cNvSpPr/>
          <p:nvPr/>
        </p:nvSpPr>
        <p:spPr>
          <a:xfrm>
            <a:off x="11243777" y="3959626"/>
            <a:ext cx="54187" cy="56727"/>
          </a:xfrm>
          <a:custGeom>
            <a:avLst/>
            <a:gdLst/>
            <a:ahLst/>
            <a:cxnLst/>
            <a:rect l="l" t="t" r="r" b="b"/>
            <a:pathLst>
              <a:path w="40640" h="42544">
                <a:moveTo>
                  <a:pt x="20249" y="42299"/>
                </a:moveTo>
                <a:lnTo>
                  <a:pt x="12371" y="40637"/>
                </a:lnTo>
                <a:lnTo>
                  <a:pt x="5934" y="36103"/>
                </a:lnTo>
                <a:lnTo>
                  <a:pt x="1592" y="29380"/>
                </a:lnTo>
                <a:lnTo>
                  <a:pt x="0" y="21149"/>
                </a:lnTo>
                <a:lnTo>
                  <a:pt x="1592" y="12919"/>
                </a:lnTo>
                <a:lnTo>
                  <a:pt x="5934" y="6196"/>
                </a:lnTo>
                <a:lnTo>
                  <a:pt x="12371" y="1662"/>
                </a:lnTo>
                <a:lnTo>
                  <a:pt x="20249" y="0"/>
                </a:lnTo>
                <a:lnTo>
                  <a:pt x="25624" y="0"/>
                </a:lnTo>
                <a:lnTo>
                  <a:pt x="30774" y="2224"/>
                </a:lnTo>
                <a:lnTo>
                  <a:pt x="38374" y="10149"/>
                </a:lnTo>
                <a:lnTo>
                  <a:pt x="40499" y="15549"/>
                </a:lnTo>
                <a:lnTo>
                  <a:pt x="40499" y="21149"/>
                </a:lnTo>
                <a:lnTo>
                  <a:pt x="38910" y="29380"/>
                </a:lnTo>
                <a:lnTo>
                  <a:pt x="34574" y="36103"/>
                </a:lnTo>
                <a:lnTo>
                  <a:pt x="28139" y="40637"/>
                </a:lnTo>
                <a:lnTo>
                  <a:pt x="20249" y="42299"/>
                </a:lnTo>
                <a:close/>
              </a:path>
            </a:pathLst>
          </a:custGeom>
          <a:solidFill>
            <a:srgbClr val="CCCCCC"/>
          </a:solidFill>
        </p:spPr>
        <p:txBody>
          <a:bodyPr wrap="square" lIns="0" tIns="0" rIns="0" bIns="0" rtlCol="0"/>
          <a:lstStyle/>
          <a:p>
            <a:endParaRPr sz="2400" dirty="0"/>
          </a:p>
        </p:txBody>
      </p:sp>
      <p:sp>
        <p:nvSpPr>
          <p:cNvPr id="34" name="object 34"/>
          <p:cNvSpPr/>
          <p:nvPr/>
        </p:nvSpPr>
        <p:spPr>
          <a:xfrm>
            <a:off x="11243777" y="3959625"/>
            <a:ext cx="54187" cy="56727"/>
          </a:xfrm>
          <a:custGeom>
            <a:avLst/>
            <a:gdLst/>
            <a:ahLst/>
            <a:cxnLst/>
            <a:rect l="l" t="t" r="r" b="b"/>
            <a:pathLst>
              <a:path w="40640" h="42544">
                <a:moveTo>
                  <a:pt x="0" y="21149"/>
                </a:moveTo>
                <a:lnTo>
                  <a:pt x="1592" y="12919"/>
                </a:lnTo>
                <a:lnTo>
                  <a:pt x="5934" y="6196"/>
                </a:lnTo>
                <a:lnTo>
                  <a:pt x="12371" y="1662"/>
                </a:lnTo>
                <a:lnTo>
                  <a:pt x="20249" y="0"/>
                </a:lnTo>
                <a:lnTo>
                  <a:pt x="25624" y="0"/>
                </a:lnTo>
                <a:lnTo>
                  <a:pt x="30774" y="2224"/>
                </a:lnTo>
                <a:lnTo>
                  <a:pt x="34574" y="6199"/>
                </a:lnTo>
                <a:lnTo>
                  <a:pt x="38374" y="10149"/>
                </a:lnTo>
                <a:lnTo>
                  <a:pt x="40499" y="15549"/>
                </a:lnTo>
                <a:lnTo>
                  <a:pt x="40499" y="21149"/>
                </a:lnTo>
                <a:lnTo>
                  <a:pt x="38910" y="29380"/>
                </a:lnTo>
                <a:lnTo>
                  <a:pt x="34574" y="36103"/>
                </a:lnTo>
                <a:lnTo>
                  <a:pt x="28139" y="40637"/>
                </a:lnTo>
                <a:lnTo>
                  <a:pt x="20249" y="42299"/>
                </a:lnTo>
                <a:lnTo>
                  <a:pt x="12371" y="40637"/>
                </a:lnTo>
                <a:lnTo>
                  <a:pt x="5934" y="36103"/>
                </a:lnTo>
                <a:lnTo>
                  <a:pt x="1592" y="29380"/>
                </a:lnTo>
                <a:lnTo>
                  <a:pt x="0" y="21149"/>
                </a:lnTo>
                <a:close/>
              </a:path>
            </a:pathLst>
          </a:custGeom>
          <a:ln w="9524">
            <a:solidFill>
              <a:srgbClr val="666666"/>
            </a:solidFill>
          </a:ln>
        </p:spPr>
        <p:txBody>
          <a:bodyPr wrap="square" lIns="0" tIns="0" rIns="0" bIns="0" rtlCol="0"/>
          <a:lstStyle/>
          <a:p>
            <a:endParaRPr sz="2400" dirty="0"/>
          </a:p>
        </p:txBody>
      </p:sp>
      <p:sp>
        <p:nvSpPr>
          <p:cNvPr id="35" name="object 35"/>
          <p:cNvSpPr/>
          <p:nvPr/>
        </p:nvSpPr>
        <p:spPr>
          <a:xfrm>
            <a:off x="11270245" y="4015825"/>
            <a:ext cx="847" cy="48260"/>
          </a:xfrm>
          <a:custGeom>
            <a:avLst/>
            <a:gdLst/>
            <a:ahLst/>
            <a:cxnLst/>
            <a:rect l="l" t="t" r="r" b="b"/>
            <a:pathLst>
              <a:path w="634" h="36194">
                <a:moveTo>
                  <a:pt x="149" y="-4762"/>
                </a:moveTo>
                <a:lnTo>
                  <a:pt x="149" y="40762"/>
                </a:lnTo>
              </a:path>
            </a:pathLst>
          </a:custGeom>
          <a:ln w="9824">
            <a:solidFill>
              <a:srgbClr val="666666"/>
            </a:solidFill>
          </a:ln>
        </p:spPr>
        <p:txBody>
          <a:bodyPr wrap="square" lIns="0" tIns="0" rIns="0" bIns="0" rtlCol="0"/>
          <a:lstStyle/>
          <a:p>
            <a:endParaRPr sz="2400" dirty="0"/>
          </a:p>
        </p:txBody>
      </p:sp>
      <p:sp>
        <p:nvSpPr>
          <p:cNvPr id="36" name="object 36"/>
          <p:cNvSpPr/>
          <p:nvPr/>
        </p:nvSpPr>
        <p:spPr>
          <a:xfrm>
            <a:off x="11297778" y="3987791"/>
            <a:ext cx="794173" cy="453813"/>
          </a:xfrm>
          <a:custGeom>
            <a:avLst/>
            <a:gdLst/>
            <a:ahLst/>
            <a:cxnLst/>
            <a:rect l="l" t="t" r="r" b="b"/>
            <a:pathLst>
              <a:path w="595629" h="340360">
                <a:moveTo>
                  <a:pt x="0" y="340199"/>
                </a:moveTo>
                <a:lnTo>
                  <a:pt x="63666" y="338928"/>
                </a:lnTo>
                <a:lnTo>
                  <a:pt x="126680" y="335240"/>
                </a:lnTo>
                <a:lnTo>
                  <a:pt x="188390" y="329320"/>
                </a:lnTo>
                <a:lnTo>
                  <a:pt x="248146" y="321354"/>
                </a:lnTo>
                <a:lnTo>
                  <a:pt x="305299" y="311529"/>
                </a:lnTo>
                <a:lnTo>
                  <a:pt x="359198" y="300030"/>
                </a:lnTo>
                <a:lnTo>
                  <a:pt x="409192" y="287043"/>
                </a:lnTo>
                <a:lnTo>
                  <a:pt x="454633" y="272754"/>
                </a:lnTo>
                <a:lnTo>
                  <a:pt x="494868" y="257350"/>
                </a:lnTo>
                <a:lnTo>
                  <a:pt x="557126" y="223937"/>
                </a:lnTo>
                <a:lnTo>
                  <a:pt x="590763" y="188293"/>
                </a:lnTo>
                <a:lnTo>
                  <a:pt x="595223" y="170099"/>
                </a:lnTo>
                <a:lnTo>
                  <a:pt x="590795" y="151905"/>
                </a:lnTo>
                <a:lnTo>
                  <a:pt x="557224" y="116261"/>
                </a:lnTo>
                <a:lnTo>
                  <a:pt x="495036" y="82849"/>
                </a:lnTo>
                <a:lnTo>
                  <a:pt x="454837" y="67444"/>
                </a:lnTo>
                <a:lnTo>
                  <a:pt x="409436" y="53156"/>
                </a:lnTo>
                <a:lnTo>
                  <a:pt x="359483" y="40169"/>
                </a:lnTo>
                <a:lnTo>
                  <a:pt x="305628" y="28670"/>
                </a:lnTo>
                <a:lnTo>
                  <a:pt x="248522" y="18844"/>
                </a:lnTo>
                <a:lnTo>
                  <a:pt x="188816" y="10879"/>
                </a:lnTo>
                <a:lnTo>
                  <a:pt x="127160" y="4959"/>
                </a:lnTo>
                <a:lnTo>
                  <a:pt x="64204" y="1270"/>
                </a:lnTo>
                <a:lnTo>
                  <a:pt x="599" y="0"/>
                </a:lnTo>
              </a:path>
            </a:pathLst>
          </a:custGeom>
          <a:ln w="9524">
            <a:solidFill>
              <a:srgbClr val="666666"/>
            </a:solidFill>
          </a:ln>
        </p:spPr>
        <p:txBody>
          <a:bodyPr wrap="square" lIns="0" tIns="0" rIns="0" bIns="0" rtlCol="0"/>
          <a:lstStyle/>
          <a:p>
            <a:endParaRPr sz="2400" dirty="0"/>
          </a:p>
        </p:txBody>
      </p:sp>
      <p:sp>
        <p:nvSpPr>
          <p:cNvPr id="37" name="object 37"/>
          <p:cNvSpPr txBox="1"/>
          <p:nvPr/>
        </p:nvSpPr>
        <p:spPr>
          <a:xfrm>
            <a:off x="10703945" y="3575949"/>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38" name="object 38"/>
          <p:cNvSpPr/>
          <p:nvPr/>
        </p:nvSpPr>
        <p:spPr>
          <a:xfrm>
            <a:off x="10691245" y="3779892"/>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D8D1E8"/>
          </a:solidFill>
        </p:spPr>
        <p:txBody>
          <a:bodyPr wrap="square" lIns="0" tIns="0" rIns="0" bIns="0" rtlCol="0"/>
          <a:lstStyle/>
          <a:p>
            <a:endParaRPr sz="2400" dirty="0"/>
          </a:p>
        </p:txBody>
      </p:sp>
      <p:sp>
        <p:nvSpPr>
          <p:cNvPr id="39" name="object 39"/>
          <p:cNvSpPr/>
          <p:nvPr/>
        </p:nvSpPr>
        <p:spPr>
          <a:xfrm>
            <a:off x="10691245" y="3779892"/>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8A80D1"/>
            </a:solidFill>
          </a:ln>
        </p:spPr>
        <p:txBody>
          <a:bodyPr wrap="square" lIns="0" tIns="0" rIns="0" bIns="0" rtlCol="0"/>
          <a:lstStyle/>
          <a:p>
            <a:endParaRPr sz="2400" dirty="0"/>
          </a:p>
        </p:txBody>
      </p:sp>
      <p:sp>
        <p:nvSpPr>
          <p:cNvPr id="40" name="object 40"/>
          <p:cNvSpPr txBox="1"/>
          <p:nvPr/>
        </p:nvSpPr>
        <p:spPr>
          <a:xfrm>
            <a:off x="10703945" y="3750156"/>
            <a:ext cx="1135380" cy="160664"/>
          </a:xfrm>
          <a:prstGeom prst="rect">
            <a:avLst/>
          </a:prstGeom>
        </p:spPr>
        <p:txBody>
          <a:bodyPr vert="horz" wrap="square" lIns="0" tIns="16933" rIns="0" bIns="0" rtlCol="0">
            <a:spAutoFit/>
          </a:bodyPr>
          <a:lstStyle/>
          <a:p>
            <a:pPr marL="115990">
              <a:spcBef>
                <a:spcPts val="133"/>
              </a:spcBef>
            </a:pPr>
            <a:r>
              <a:rPr sz="933" spc="-13" dirty="0">
                <a:solidFill>
                  <a:srgbClr val="8A80D1"/>
                </a:solidFill>
                <a:latin typeface="Arial"/>
                <a:cs typeface="Arial"/>
              </a:rPr>
              <a:t>3x3 conv, </a:t>
            </a:r>
            <a:r>
              <a:rPr sz="933" spc="-7" dirty="0">
                <a:solidFill>
                  <a:srgbClr val="8A80D1"/>
                </a:solidFill>
                <a:latin typeface="Arial"/>
                <a:cs typeface="Arial"/>
              </a:rPr>
              <a:t>128 </a:t>
            </a:r>
            <a:r>
              <a:rPr sz="933" spc="47" dirty="0">
                <a:solidFill>
                  <a:srgbClr val="8A80D1"/>
                </a:solidFill>
                <a:latin typeface="Arial"/>
                <a:cs typeface="Arial"/>
              </a:rPr>
              <a:t>/</a:t>
            </a:r>
            <a:r>
              <a:rPr sz="933" spc="-53" dirty="0">
                <a:solidFill>
                  <a:srgbClr val="8A80D1"/>
                </a:solidFill>
                <a:latin typeface="Arial"/>
                <a:cs typeface="Arial"/>
              </a:rPr>
              <a:t> </a:t>
            </a:r>
            <a:r>
              <a:rPr sz="933" dirty="0">
                <a:solidFill>
                  <a:srgbClr val="8A80D1"/>
                </a:solidFill>
                <a:latin typeface="Arial"/>
                <a:cs typeface="Arial"/>
              </a:rPr>
              <a:t>2</a:t>
            </a:r>
            <a:endParaRPr sz="933" dirty="0">
              <a:latin typeface="Arial"/>
              <a:cs typeface="Arial"/>
            </a:endParaRPr>
          </a:p>
        </p:txBody>
      </p:sp>
      <p:sp>
        <p:nvSpPr>
          <p:cNvPr id="41" name="object 41"/>
          <p:cNvSpPr/>
          <p:nvPr/>
        </p:nvSpPr>
        <p:spPr>
          <a:xfrm>
            <a:off x="11271444" y="3729092"/>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42" name="object 42"/>
          <p:cNvSpPr/>
          <p:nvPr/>
        </p:nvSpPr>
        <p:spPr>
          <a:xfrm>
            <a:off x="11270778" y="3903626"/>
            <a:ext cx="847" cy="56727"/>
          </a:xfrm>
          <a:custGeom>
            <a:avLst/>
            <a:gdLst/>
            <a:ahLst/>
            <a:cxnLst/>
            <a:rect l="l" t="t" r="r" b="b"/>
            <a:pathLst>
              <a:path w="634" h="42544">
                <a:moveTo>
                  <a:pt x="0" y="41999"/>
                </a:moveTo>
                <a:lnTo>
                  <a:pt x="599" y="0"/>
                </a:lnTo>
              </a:path>
            </a:pathLst>
          </a:custGeom>
          <a:ln w="9524">
            <a:solidFill>
              <a:srgbClr val="666666"/>
            </a:solidFill>
          </a:ln>
        </p:spPr>
        <p:txBody>
          <a:bodyPr wrap="square" lIns="0" tIns="0" rIns="0" bIns="0" rtlCol="0"/>
          <a:lstStyle/>
          <a:p>
            <a:endParaRPr sz="2400" dirty="0"/>
          </a:p>
        </p:txBody>
      </p:sp>
      <p:sp>
        <p:nvSpPr>
          <p:cNvPr id="43" name="object 43"/>
          <p:cNvSpPr/>
          <p:nvPr/>
        </p:nvSpPr>
        <p:spPr>
          <a:xfrm>
            <a:off x="11244744" y="3501659"/>
            <a:ext cx="54187" cy="56727"/>
          </a:xfrm>
          <a:custGeom>
            <a:avLst/>
            <a:gdLst/>
            <a:ahLst/>
            <a:cxnLst/>
            <a:rect l="l" t="t" r="r" b="b"/>
            <a:pathLst>
              <a:path w="40640" h="42544">
                <a:moveTo>
                  <a:pt x="20249" y="42299"/>
                </a:moveTo>
                <a:lnTo>
                  <a:pt x="12360" y="40637"/>
                </a:lnTo>
                <a:lnTo>
                  <a:pt x="5924" y="36103"/>
                </a:lnTo>
                <a:lnTo>
                  <a:pt x="1589" y="29380"/>
                </a:lnTo>
                <a:lnTo>
                  <a:pt x="0" y="21149"/>
                </a:lnTo>
                <a:lnTo>
                  <a:pt x="1589" y="12909"/>
                </a:lnTo>
                <a:lnTo>
                  <a:pt x="5924" y="6187"/>
                </a:lnTo>
                <a:lnTo>
                  <a:pt x="12360" y="1659"/>
                </a:lnTo>
                <a:lnTo>
                  <a:pt x="20249" y="0"/>
                </a:lnTo>
                <a:lnTo>
                  <a:pt x="25599" y="0"/>
                </a:lnTo>
                <a:lnTo>
                  <a:pt x="30749" y="2224"/>
                </a:lnTo>
                <a:lnTo>
                  <a:pt x="38349" y="10149"/>
                </a:lnTo>
                <a:lnTo>
                  <a:pt x="40499" y="15524"/>
                </a:lnTo>
                <a:lnTo>
                  <a:pt x="40499" y="21149"/>
                </a:lnTo>
                <a:lnTo>
                  <a:pt x="38907" y="29380"/>
                </a:lnTo>
                <a:lnTo>
                  <a:pt x="34565" y="36103"/>
                </a:lnTo>
                <a:lnTo>
                  <a:pt x="28128" y="40637"/>
                </a:lnTo>
                <a:lnTo>
                  <a:pt x="20249" y="42299"/>
                </a:lnTo>
                <a:close/>
              </a:path>
            </a:pathLst>
          </a:custGeom>
          <a:solidFill>
            <a:srgbClr val="CCCCCC"/>
          </a:solidFill>
        </p:spPr>
        <p:txBody>
          <a:bodyPr wrap="square" lIns="0" tIns="0" rIns="0" bIns="0" rtlCol="0"/>
          <a:lstStyle/>
          <a:p>
            <a:endParaRPr sz="2400" dirty="0"/>
          </a:p>
        </p:txBody>
      </p:sp>
      <p:sp>
        <p:nvSpPr>
          <p:cNvPr id="44" name="object 44"/>
          <p:cNvSpPr/>
          <p:nvPr/>
        </p:nvSpPr>
        <p:spPr>
          <a:xfrm>
            <a:off x="11244744" y="3501659"/>
            <a:ext cx="54187" cy="56727"/>
          </a:xfrm>
          <a:custGeom>
            <a:avLst/>
            <a:gdLst/>
            <a:ahLst/>
            <a:cxnLst/>
            <a:rect l="l" t="t" r="r" b="b"/>
            <a:pathLst>
              <a:path w="40640" h="42544">
                <a:moveTo>
                  <a:pt x="0" y="21149"/>
                </a:moveTo>
                <a:lnTo>
                  <a:pt x="1589" y="12909"/>
                </a:lnTo>
                <a:lnTo>
                  <a:pt x="5924" y="6187"/>
                </a:lnTo>
                <a:lnTo>
                  <a:pt x="12360" y="1659"/>
                </a:lnTo>
                <a:lnTo>
                  <a:pt x="20249" y="0"/>
                </a:lnTo>
                <a:lnTo>
                  <a:pt x="25599" y="0"/>
                </a:lnTo>
                <a:lnTo>
                  <a:pt x="30749" y="2224"/>
                </a:lnTo>
                <a:lnTo>
                  <a:pt x="34549" y="6174"/>
                </a:lnTo>
                <a:lnTo>
                  <a:pt x="38349" y="10149"/>
                </a:lnTo>
                <a:lnTo>
                  <a:pt x="40499" y="15524"/>
                </a:lnTo>
                <a:lnTo>
                  <a:pt x="40499" y="21149"/>
                </a:lnTo>
                <a:lnTo>
                  <a:pt x="38907" y="29380"/>
                </a:lnTo>
                <a:lnTo>
                  <a:pt x="34565" y="36103"/>
                </a:lnTo>
                <a:lnTo>
                  <a:pt x="28128" y="40637"/>
                </a:lnTo>
                <a:lnTo>
                  <a:pt x="20249" y="42299"/>
                </a:lnTo>
                <a:lnTo>
                  <a:pt x="12360" y="40637"/>
                </a:lnTo>
                <a:lnTo>
                  <a:pt x="5924" y="36103"/>
                </a:lnTo>
                <a:lnTo>
                  <a:pt x="1589" y="29380"/>
                </a:lnTo>
                <a:lnTo>
                  <a:pt x="0" y="21149"/>
                </a:lnTo>
                <a:close/>
              </a:path>
            </a:pathLst>
          </a:custGeom>
          <a:ln w="9524">
            <a:solidFill>
              <a:srgbClr val="666666"/>
            </a:solidFill>
          </a:ln>
        </p:spPr>
        <p:txBody>
          <a:bodyPr wrap="square" lIns="0" tIns="0" rIns="0" bIns="0" rtlCol="0"/>
          <a:lstStyle/>
          <a:p>
            <a:endParaRPr sz="2400" dirty="0"/>
          </a:p>
        </p:txBody>
      </p:sp>
      <p:sp>
        <p:nvSpPr>
          <p:cNvPr id="45" name="object 45"/>
          <p:cNvSpPr/>
          <p:nvPr/>
        </p:nvSpPr>
        <p:spPr>
          <a:xfrm>
            <a:off x="11271445" y="3558093"/>
            <a:ext cx="847" cy="48260"/>
          </a:xfrm>
          <a:custGeom>
            <a:avLst/>
            <a:gdLst/>
            <a:ahLst/>
            <a:cxnLst/>
            <a:rect l="l" t="t" r="r" b="b"/>
            <a:pathLst>
              <a:path w="634" h="36194">
                <a:moveTo>
                  <a:pt x="149" y="-4762"/>
                </a:moveTo>
                <a:lnTo>
                  <a:pt x="149" y="40462"/>
                </a:lnTo>
              </a:path>
            </a:pathLst>
          </a:custGeom>
          <a:ln w="9824">
            <a:solidFill>
              <a:srgbClr val="666666"/>
            </a:solidFill>
          </a:ln>
        </p:spPr>
        <p:txBody>
          <a:bodyPr wrap="square" lIns="0" tIns="0" rIns="0" bIns="0" rtlCol="0"/>
          <a:lstStyle/>
          <a:p>
            <a:endParaRPr sz="2400" dirty="0"/>
          </a:p>
        </p:txBody>
      </p:sp>
      <p:sp>
        <p:nvSpPr>
          <p:cNvPr id="46" name="object 46"/>
          <p:cNvSpPr/>
          <p:nvPr/>
        </p:nvSpPr>
        <p:spPr>
          <a:xfrm>
            <a:off x="11297943" y="3529859"/>
            <a:ext cx="794173" cy="458047"/>
          </a:xfrm>
          <a:custGeom>
            <a:avLst/>
            <a:gdLst/>
            <a:ahLst/>
            <a:cxnLst/>
            <a:rect l="l" t="t" r="r" b="b"/>
            <a:pathLst>
              <a:path w="595629" h="343535">
                <a:moveTo>
                  <a:pt x="599" y="0"/>
                </a:moveTo>
                <a:lnTo>
                  <a:pt x="64189" y="1283"/>
                </a:lnTo>
                <a:lnTo>
                  <a:pt x="127129" y="5007"/>
                </a:lnTo>
                <a:lnTo>
                  <a:pt x="188772" y="10984"/>
                </a:lnTo>
                <a:lnTo>
                  <a:pt x="248465" y="19027"/>
                </a:lnTo>
                <a:lnTo>
                  <a:pt x="305559" y="28948"/>
                </a:lnTo>
                <a:lnTo>
                  <a:pt x="359402" y="40558"/>
                </a:lnTo>
                <a:lnTo>
                  <a:pt x="409346" y="53671"/>
                </a:lnTo>
                <a:lnTo>
                  <a:pt x="454738" y="68098"/>
                </a:lnTo>
                <a:lnTo>
                  <a:pt x="494929" y="83652"/>
                </a:lnTo>
                <a:lnTo>
                  <a:pt x="557105" y="117389"/>
                </a:lnTo>
                <a:lnTo>
                  <a:pt x="590671" y="153379"/>
                </a:lnTo>
                <a:lnTo>
                  <a:pt x="595098" y="171749"/>
                </a:lnTo>
                <a:lnTo>
                  <a:pt x="590639" y="190120"/>
                </a:lnTo>
                <a:lnTo>
                  <a:pt x="557007" y="226109"/>
                </a:lnTo>
                <a:lnTo>
                  <a:pt x="494761" y="259846"/>
                </a:lnTo>
                <a:lnTo>
                  <a:pt x="454533" y="275400"/>
                </a:lnTo>
                <a:lnTo>
                  <a:pt x="409102" y="289827"/>
                </a:lnTo>
                <a:lnTo>
                  <a:pt x="359117" y="302940"/>
                </a:lnTo>
                <a:lnTo>
                  <a:pt x="305229" y="314550"/>
                </a:lnTo>
                <a:lnTo>
                  <a:pt x="248089" y="324471"/>
                </a:lnTo>
                <a:lnTo>
                  <a:pt x="188345" y="332514"/>
                </a:lnTo>
                <a:lnTo>
                  <a:pt x="126649" y="338492"/>
                </a:lnTo>
                <a:lnTo>
                  <a:pt x="63651" y="342216"/>
                </a:lnTo>
                <a:lnTo>
                  <a:pt x="0" y="343499"/>
                </a:lnTo>
              </a:path>
            </a:pathLst>
          </a:custGeom>
          <a:ln w="9524">
            <a:solidFill>
              <a:srgbClr val="666666"/>
            </a:solidFill>
          </a:ln>
        </p:spPr>
        <p:txBody>
          <a:bodyPr wrap="square" lIns="0" tIns="0" rIns="0" bIns="0" rtlCol="0"/>
          <a:lstStyle/>
          <a:p>
            <a:endParaRPr sz="2400" dirty="0"/>
          </a:p>
        </p:txBody>
      </p:sp>
      <p:sp>
        <p:nvSpPr>
          <p:cNvPr id="47" name="object 47"/>
          <p:cNvSpPr txBox="1"/>
          <p:nvPr/>
        </p:nvSpPr>
        <p:spPr>
          <a:xfrm>
            <a:off x="10701545" y="3122649"/>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48" name="object 48"/>
          <p:cNvSpPr/>
          <p:nvPr/>
        </p:nvSpPr>
        <p:spPr>
          <a:xfrm>
            <a:off x="10688845" y="3326580"/>
            <a:ext cx="1160780" cy="123613"/>
          </a:xfrm>
          <a:custGeom>
            <a:avLst/>
            <a:gdLst/>
            <a:ahLst/>
            <a:cxnLst/>
            <a:rect l="l" t="t" r="r" b="b"/>
            <a:pathLst>
              <a:path w="870584" h="92710">
                <a:moveTo>
                  <a:pt x="0" y="0"/>
                </a:moveTo>
                <a:lnTo>
                  <a:pt x="870298" y="0"/>
                </a:lnTo>
                <a:lnTo>
                  <a:pt x="870298" y="92709"/>
                </a:lnTo>
                <a:lnTo>
                  <a:pt x="0" y="92709"/>
                </a:lnTo>
                <a:lnTo>
                  <a:pt x="0" y="0"/>
                </a:lnTo>
                <a:close/>
              </a:path>
            </a:pathLst>
          </a:custGeom>
          <a:solidFill>
            <a:srgbClr val="D8D1E8"/>
          </a:solidFill>
        </p:spPr>
        <p:txBody>
          <a:bodyPr wrap="square" lIns="0" tIns="0" rIns="0" bIns="0" rtlCol="0"/>
          <a:lstStyle/>
          <a:p>
            <a:endParaRPr sz="2400" dirty="0"/>
          </a:p>
        </p:txBody>
      </p:sp>
      <p:sp>
        <p:nvSpPr>
          <p:cNvPr id="49" name="object 49"/>
          <p:cNvSpPr/>
          <p:nvPr/>
        </p:nvSpPr>
        <p:spPr>
          <a:xfrm>
            <a:off x="10688845" y="3326579"/>
            <a:ext cx="1160780" cy="123613"/>
          </a:xfrm>
          <a:custGeom>
            <a:avLst/>
            <a:gdLst/>
            <a:ahLst/>
            <a:cxnLst/>
            <a:rect l="l" t="t" r="r" b="b"/>
            <a:pathLst>
              <a:path w="870584" h="92710">
                <a:moveTo>
                  <a:pt x="0" y="0"/>
                </a:moveTo>
                <a:lnTo>
                  <a:pt x="870298" y="0"/>
                </a:lnTo>
                <a:lnTo>
                  <a:pt x="870298" y="92709"/>
                </a:lnTo>
                <a:lnTo>
                  <a:pt x="0" y="92709"/>
                </a:lnTo>
                <a:lnTo>
                  <a:pt x="0" y="0"/>
                </a:lnTo>
                <a:close/>
              </a:path>
            </a:pathLst>
          </a:custGeom>
          <a:ln w="19049">
            <a:solidFill>
              <a:srgbClr val="8A80D1"/>
            </a:solidFill>
          </a:ln>
        </p:spPr>
        <p:txBody>
          <a:bodyPr wrap="square" lIns="0" tIns="0" rIns="0" bIns="0" rtlCol="0"/>
          <a:lstStyle/>
          <a:p>
            <a:endParaRPr sz="2400" dirty="0"/>
          </a:p>
        </p:txBody>
      </p:sp>
      <p:sp>
        <p:nvSpPr>
          <p:cNvPr id="50" name="object 50"/>
          <p:cNvSpPr txBox="1"/>
          <p:nvPr/>
        </p:nvSpPr>
        <p:spPr>
          <a:xfrm>
            <a:off x="10701545" y="3296855"/>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51" name="object 51"/>
          <p:cNvSpPr/>
          <p:nvPr/>
        </p:nvSpPr>
        <p:spPr>
          <a:xfrm>
            <a:off x="11269044" y="3275780"/>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52" name="object 52"/>
          <p:cNvSpPr/>
          <p:nvPr/>
        </p:nvSpPr>
        <p:spPr>
          <a:xfrm>
            <a:off x="11268944" y="3450059"/>
            <a:ext cx="3387" cy="51647"/>
          </a:xfrm>
          <a:custGeom>
            <a:avLst/>
            <a:gdLst/>
            <a:ahLst/>
            <a:cxnLst/>
            <a:rect l="l" t="t" r="r" b="b"/>
            <a:pathLst>
              <a:path w="2540" h="38735">
                <a:moveTo>
                  <a:pt x="2099" y="38699"/>
                </a:moveTo>
                <a:lnTo>
                  <a:pt x="0" y="0"/>
                </a:lnTo>
              </a:path>
            </a:pathLst>
          </a:custGeom>
          <a:ln w="9524">
            <a:solidFill>
              <a:srgbClr val="666666"/>
            </a:solidFill>
          </a:ln>
        </p:spPr>
        <p:txBody>
          <a:bodyPr wrap="square" lIns="0" tIns="0" rIns="0" bIns="0" rtlCol="0"/>
          <a:lstStyle/>
          <a:p>
            <a:endParaRPr sz="2400" dirty="0"/>
          </a:p>
        </p:txBody>
      </p:sp>
      <p:sp>
        <p:nvSpPr>
          <p:cNvPr id="53" name="object 53"/>
          <p:cNvSpPr/>
          <p:nvPr/>
        </p:nvSpPr>
        <p:spPr>
          <a:xfrm>
            <a:off x="11242844" y="3041794"/>
            <a:ext cx="54187" cy="56727"/>
          </a:xfrm>
          <a:custGeom>
            <a:avLst/>
            <a:gdLst/>
            <a:ahLst/>
            <a:cxnLst/>
            <a:rect l="l" t="t" r="r" b="b"/>
            <a:pathLst>
              <a:path w="40640" h="42544">
                <a:moveTo>
                  <a:pt x="20249" y="42299"/>
                </a:moveTo>
                <a:lnTo>
                  <a:pt x="12371" y="40638"/>
                </a:lnTo>
                <a:lnTo>
                  <a:pt x="5934" y="36105"/>
                </a:lnTo>
                <a:lnTo>
                  <a:pt x="1592" y="29383"/>
                </a:lnTo>
                <a:lnTo>
                  <a:pt x="0" y="21149"/>
                </a:lnTo>
                <a:lnTo>
                  <a:pt x="1592" y="12917"/>
                </a:lnTo>
                <a:lnTo>
                  <a:pt x="5934" y="6194"/>
                </a:lnTo>
                <a:lnTo>
                  <a:pt x="12371" y="1662"/>
                </a:lnTo>
                <a:lnTo>
                  <a:pt x="20249" y="0"/>
                </a:lnTo>
                <a:lnTo>
                  <a:pt x="25624" y="0"/>
                </a:lnTo>
                <a:lnTo>
                  <a:pt x="30774" y="2229"/>
                </a:lnTo>
                <a:lnTo>
                  <a:pt x="38374" y="10162"/>
                </a:lnTo>
                <a:lnTo>
                  <a:pt x="40499" y="15542"/>
                </a:lnTo>
                <a:lnTo>
                  <a:pt x="40499" y="21149"/>
                </a:lnTo>
                <a:lnTo>
                  <a:pt x="38910" y="29383"/>
                </a:lnTo>
                <a:lnTo>
                  <a:pt x="34574" y="36105"/>
                </a:lnTo>
                <a:lnTo>
                  <a:pt x="28139" y="40638"/>
                </a:lnTo>
                <a:lnTo>
                  <a:pt x="20249" y="42299"/>
                </a:lnTo>
                <a:close/>
              </a:path>
            </a:pathLst>
          </a:custGeom>
          <a:solidFill>
            <a:srgbClr val="CCCCCC"/>
          </a:solidFill>
        </p:spPr>
        <p:txBody>
          <a:bodyPr wrap="square" lIns="0" tIns="0" rIns="0" bIns="0" rtlCol="0"/>
          <a:lstStyle/>
          <a:p>
            <a:endParaRPr sz="2400" dirty="0"/>
          </a:p>
        </p:txBody>
      </p:sp>
      <p:sp>
        <p:nvSpPr>
          <p:cNvPr id="54" name="object 54"/>
          <p:cNvSpPr/>
          <p:nvPr/>
        </p:nvSpPr>
        <p:spPr>
          <a:xfrm>
            <a:off x="11242844" y="3041794"/>
            <a:ext cx="54187" cy="56727"/>
          </a:xfrm>
          <a:custGeom>
            <a:avLst/>
            <a:gdLst/>
            <a:ahLst/>
            <a:cxnLst/>
            <a:rect l="l" t="t" r="r" b="b"/>
            <a:pathLst>
              <a:path w="40640" h="42544">
                <a:moveTo>
                  <a:pt x="0" y="21149"/>
                </a:moveTo>
                <a:lnTo>
                  <a:pt x="1592" y="12917"/>
                </a:lnTo>
                <a:lnTo>
                  <a:pt x="5934" y="6194"/>
                </a:lnTo>
                <a:lnTo>
                  <a:pt x="12371" y="1662"/>
                </a:lnTo>
                <a:lnTo>
                  <a:pt x="20249" y="0"/>
                </a:lnTo>
                <a:lnTo>
                  <a:pt x="25624" y="0"/>
                </a:lnTo>
                <a:lnTo>
                  <a:pt x="30774" y="2229"/>
                </a:lnTo>
                <a:lnTo>
                  <a:pt x="34574" y="6194"/>
                </a:lnTo>
                <a:lnTo>
                  <a:pt x="38374" y="10162"/>
                </a:lnTo>
                <a:lnTo>
                  <a:pt x="40499" y="15542"/>
                </a:lnTo>
                <a:lnTo>
                  <a:pt x="40499" y="21149"/>
                </a:lnTo>
                <a:lnTo>
                  <a:pt x="38910" y="29383"/>
                </a:lnTo>
                <a:lnTo>
                  <a:pt x="34574" y="36105"/>
                </a:lnTo>
                <a:lnTo>
                  <a:pt x="28139" y="40638"/>
                </a:lnTo>
                <a:lnTo>
                  <a:pt x="20249" y="42299"/>
                </a:lnTo>
                <a:lnTo>
                  <a:pt x="12371" y="40638"/>
                </a:lnTo>
                <a:lnTo>
                  <a:pt x="5934" y="36105"/>
                </a:lnTo>
                <a:lnTo>
                  <a:pt x="1592" y="29383"/>
                </a:lnTo>
                <a:lnTo>
                  <a:pt x="0" y="21149"/>
                </a:lnTo>
                <a:close/>
              </a:path>
            </a:pathLst>
          </a:custGeom>
          <a:ln w="9524">
            <a:solidFill>
              <a:srgbClr val="666666"/>
            </a:solidFill>
          </a:ln>
        </p:spPr>
        <p:txBody>
          <a:bodyPr wrap="square" lIns="0" tIns="0" rIns="0" bIns="0" rtlCol="0"/>
          <a:lstStyle/>
          <a:p>
            <a:endParaRPr sz="2400" dirty="0"/>
          </a:p>
        </p:txBody>
      </p:sp>
      <p:sp>
        <p:nvSpPr>
          <p:cNvPr id="55" name="object 55"/>
          <p:cNvSpPr/>
          <p:nvPr/>
        </p:nvSpPr>
        <p:spPr>
          <a:xfrm>
            <a:off x="11269045" y="3098373"/>
            <a:ext cx="847" cy="54187"/>
          </a:xfrm>
          <a:custGeom>
            <a:avLst/>
            <a:gdLst/>
            <a:ahLst/>
            <a:cxnLst/>
            <a:rect l="l" t="t" r="r" b="b"/>
            <a:pathLst>
              <a:path w="634" h="40639">
                <a:moveTo>
                  <a:pt x="0" y="40499"/>
                </a:moveTo>
                <a:lnTo>
                  <a:pt x="599" y="0"/>
                </a:lnTo>
              </a:path>
            </a:pathLst>
          </a:custGeom>
          <a:ln w="9524">
            <a:solidFill>
              <a:srgbClr val="666666"/>
            </a:solidFill>
          </a:ln>
        </p:spPr>
        <p:txBody>
          <a:bodyPr wrap="square" lIns="0" tIns="0" rIns="0" bIns="0" rtlCol="0"/>
          <a:lstStyle/>
          <a:p>
            <a:endParaRPr sz="2400" dirty="0"/>
          </a:p>
        </p:txBody>
      </p:sp>
      <p:sp>
        <p:nvSpPr>
          <p:cNvPr id="56" name="object 56"/>
          <p:cNvSpPr/>
          <p:nvPr/>
        </p:nvSpPr>
        <p:spPr>
          <a:xfrm>
            <a:off x="11269844" y="3041793"/>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dirty="0"/>
          </a:p>
        </p:txBody>
      </p:sp>
      <p:sp>
        <p:nvSpPr>
          <p:cNvPr id="57" name="object 57"/>
          <p:cNvSpPr/>
          <p:nvPr/>
        </p:nvSpPr>
        <p:spPr>
          <a:xfrm>
            <a:off x="11296744" y="3069843"/>
            <a:ext cx="772160" cy="460587"/>
          </a:xfrm>
          <a:custGeom>
            <a:avLst/>
            <a:gdLst/>
            <a:ahLst/>
            <a:cxnLst/>
            <a:rect l="l" t="t" r="r" b="b"/>
            <a:pathLst>
              <a:path w="579120" h="345439">
                <a:moveTo>
                  <a:pt x="1499" y="345011"/>
                </a:moveTo>
                <a:lnTo>
                  <a:pt x="67989" y="343519"/>
                </a:lnTo>
                <a:lnTo>
                  <a:pt x="133695" y="339201"/>
                </a:lnTo>
                <a:lnTo>
                  <a:pt x="197828" y="332292"/>
                </a:lnTo>
                <a:lnTo>
                  <a:pt x="259599" y="323026"/>
                </a:lnTo>
                <a:lnTo>
                  <a:pt x="318217" y="311641"/>
                </a:lnTo>
                <a:lnTo>
                  <a:pt x="372893" y="298372"/>
                </a:lnTo>
                <a:lnTo>
                  <a:pt x="422835" y="283453"/>
                </a:lnTo>
                <a:lnTo>
                  <a:pt x="467256" y="267121"/>
                </a:lnTo>
                <a:lnTo>
                  <a:pt x="505364" y="249610"/>
                </a:lnTo>
                <a:lnTo>
                  <a:pt x="559483" y="211998"/>
                </a:lnTo>
                <a:lnTo>
                  <a:pt x="578873" y="172499"/>
                </a:lnTo>
                <a:lnTo>
                  <a:pt x="573828" y="152635"/>
                </a:lnTo>
                <a:lnTo>
                  <a:pt x="536105" y="113848"/>
                </a:lnTo>
                <a:lnTo>
                  <a:pt x="466802" y="77887"/>
                </a:lnTo>
                <a:lnTo>
                  <a:pt x="422279" y="61556"/>
                </a:lnTo>
                <a:lnTo>
                  <a:pt x="372228" y="46638"/>
                </a:lnTo>
                <a:lnTo>
                  <a:pt x="317437" y="33369"/>
                </a:lnTo>
                <a:lnTo>
                  <a:pt x="258696" y="21984"/>
                </a:lnTo>
                <a:lnTo>
                  <a:pt x="196792" y="12719"/>
                </a:lnTo>
                <a:lnTo>
                  <a:pt x="132516" y="5810"/>
                </a:lnTo>
                <a:lnTo>
                  <a:pt x="66655" y="1491"/>
                </a:lnTo>
                <a:lnTo>
                  <a:pt x="0" y="0"/>
                </a:lnTo>
              </a:path>
            </a:pathLst>
          </a:custGeom>
          <a:ln w="9524">
            <a:solidFill>
              <a:srgbClr val="666666"/>
            </a:solidFill>
          </a:ln>
        </p:spPr>
        <p:txBody>
          <a:bodyPr wrap="square" lIns="0" tIns="0" rIns="0" bIns="0" rtlCol="0"/>
          <a:lstStyle/>
          <a:p>
            <a:endParaRPr sz="2400" dirty="0"/>
          </a:p>
        </p:txBody>
      </p:sp>
      <p:sp>
        <p:nvSpPr>
          <p:cNvPr id="58" name="object 58"/>
          <p:cNvSpPr txBox="1"/>
          <p:nvPr/>
        </p:nvSpPr>
        <p:spPr>
          <a:xfrm>
            <a:off x="10701545" y="2662720"/>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59" name="object 59"/>
          <p:cNvSpPr/>
          <p:nvPr/>
        </p:nvSpPr>
        <p:spPr>
          <a:xfrm>
            <a:off x="10688845" y="2866647"/>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solidFill>
            <a:srgbClr val="D8D1E8"/>
          </a:solidFill>
        </p:spPr>
        <p:txBody>
          <a:bodyPr wrap="square" lIns="0" tIns="0" rIns="0" bIns="0" rtlCol="0"/>
          <a:lstStyle/>
          <a:p>
            <a:endParaRPr sz="2400" dirty="0"/>
          </a:p>
        </p:txBody>
      </p:sp>
      <p:sp>
        <p:nvSpPr>
          <p:cNvPr id="60" name="object 60"/>
          <p:cNvSpPr/>
          <p:nvPr/>
        </p:nvSpPr>
        <p:spPr>
          <a:xfrm>
            <a:off x="10688845" y="2866647"/>
            <a:ext cx="1160780" cy="123613"/>
          </a:xfrm>
          <a:custGeom>
            <a:avLst/>
            <a:gdLst/>
            <a:ahLst/>
            <a:cxnLst/>
            <a:rect l="l" t="t" r="r" b="b"/>
            <a:pathLst>
              <a:path w="870584" h="92710">
                <a:moveTo>
                  <a:pt x="0" y="0"/>
                </a:moveTo>
                <a:lnTo>
                  <a:pt x="870298" y="0"/>
                </a:lnTo>
                <a:lnTo>
                  <a:pt x="870298" y="92699"/>
                </a:lnTo>
                <a:lnTo>
                  <a:pt x="0" y="92699"/>
                </a:lnTo>
                <a:lnTo>
                  <a:pt x="0" y="0"/>
                </a:lnTo>
                <a:close/>
              </a:path>
            </a:pathLst>
          </a:custGeom>
          <a:ln w="19049">
            <a:solidFill>
              <a:srgbClr val="8A80D1"/>
            </a:solidFill>
          </a:ln>
        </p:spPr>
        <p:txBody>
          <a:bodyPr wrap="square" lIns="0" tIns="0" rIns="0" bIns="0" rtlCol="0"/>
          <a:lstStyle/>
          <a:p>
            <a:endParaRPr sz="2400" dirty="0"/>
          </a:p>
        </p:txBody>
      </p:sp>
      <p:sp>
        <p:nvSpPr>
          <p:cNvPr id="61" name="object 61"/>
          <p:cNvSpPr txBox="1"/>
          <p:nvPr/>
        </p:nvSpPr>
        <p:spPr>
          <a:xfrm>
            <a:off x="10701545" y="2836925"/>
            <a:ext cx="1135380" cy="160664"/>
          </a:xfrm>
          <a:prstGeom prst="rect">
            <a:avLst/>
          </a:prstGeom>
        </p:spPr>
        <p:txBody>
          <a:bodyPr vert="horz" wrap="square" lIns="0" tIns="16933" rIns="0" bIns="0" rtlCol="0">
            <a:spAutoFit/>
          </a:bodyPr>
          <a:lstStyle/>
          <a:p>
            <a:pPr marL="201502">
              <a:spcBef>
                <a:spcPts val="133"/>
              </a:spcBef>
            </a:pPr>
            <a:r>
              <a:rPr sz="933" spc="-13" dirty="0">
                <a:solidFill>
                  <a:srgbClr val="8A80D1"/>
                </a:solidFill>
                <a:latin typeface="Arial"/>
                <a:cs typeface="Arial"/>
              </a:rPr>
              <a:t>3x3 conv,</a:t>
            </a:r>
            <a:r>
              <a:rPr sz="933" spc="-33" dirty="0">
                <a:solidFill>
                  <a:srgbClr val="8A80D1"/>
                </a:solidFill>
                <a:latin typeface="Arial"/>
                <a:cs typeface="Arial"/>
              </a:rPr>
              <a:t> </a:t>
            </a:r>
            <a:r>
              <a:rPr sz="933" spc="-7" dirty="0">
                <a:solidFill>
                  <a:srgbClr val="8A80D1"/>
                </a:solidFill>
                <a:latin typeface="Arial"/>
                <a:cs typeface="Arial"/>
              </a:rPr>
              <a:t>128</a:t>
            </a:r>
            <a:endParaRPr sz="933" dirty="0">
              <a:latin typeface="Arial"/>
              <a:cs typeface="Arial"/>
            </a:endParaRPr>
          </a:p>
        </p:txBody>
      </p:sp>
      <p:sp>
        <p:nvSpPr>
          <p:cNvPr id="62" name="object 62"/>
          <p:cNvSpPr/>
          <p:nvPr/>
        </p:nvSpPr>
        <p:spPr>
          <a:xfrm>
            <a:off x="11269044" y="2815847"/>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63" name="object 63"/>
          <p:cNvSpPr/>
          <p:nvPr/>
        </p:nvSpPr>
        <p:spPr>
          <a:xfrm>
            <a:off x="11269045" y="2990194"/>
            <a:ext cx="847" cy="51647"/>
          </a:xfrm>
          <a:custGeom>
            <a:avLst/>
            <a:gdLst/>
            <a:ahLst/>
            <a:cxnLst/>
            <a:rect l="l" t="t" r="r" b="b"/>
            <a:pathLst>
              <a:path w="634" h="38735">
                <a:moveTo>
                  <a:pt x="599" y="38699"/>
                </a:moveTo>
                <a:lnTo>
                  <a:pt x="0" y="0"/>
                </a:lnTo>
              </a:path>
            </a:pathLst>
          </a:custGeom>
          <a:ln w="9524">
            <a:solidFill>
              <a:srgbClr val="666666"/>
            </a:solidFill>
          </a:ln>
        </p:spPr>
        <p:txBody>
          <a:bodyPr wrap="square" lIns="0" tIns="0" rIns="0" bIns="0" rtlCol="0"/>
          <a:lstStyle/>
          <a:p>
            <a:endParaRPr sz="2400" dirty="0"/>
          </a:p>
        </p:txBody>
      </p:sp>
      <p:sp>
        <p:nvSpPr>
          <p:cNvPr id="64" name="object 64"/>
          <p:cNvSpPr/>
          <p:nvPr/>
        </p:nvSpPr>
        <p:spPr>
          <a:xfrm>
            <a:off x="11242844" y="2588235"/>
            <a:ext cx="54187" cy="56727"/>
          </a:xfrm>
          <a:custGeom>
            <a:avLst/>
            <a:gdLst/>
            <a:ahLst/>
            <a:cxnLst/>
            <a:rect l="l" t="t" r="r" b="b"/>
            <a:pathLst>
              <a:path w="40640" h="42544">
                <a:moveTo>
                  <a:pt x="20249" y="42299"/>
                </a:moveTo>
                <a:lnTo>
                  <a:pt x="12371" y="40638"/>
                </a:lnTo>
                <a:lnTo>
                  <a:pt x="5934" y="36105"/>
                </a:lnTo>
                <a:lnTo>
                  <a:pt x="1592" y="29383"/>
                </a:lnTo>
                <a:lnTo>
                  <a:pt x="0" y="21149"/>
                </a:lnTo>
                <a:lnTo>
                  <a:pt x="1592" y="12917"/>
                </a:lnTo>
                <a:lnTo>
                  <a:pt x="5934" y="6194"/>
                </a:lnTo>
                <a:lnTo>
                  <a:pt x="12371" y="1662"/>
                </a:lnTo>
                <a:lnTo>
                  <a:pt x="20249" y="0"/>
                </a:lnTo>
                <a:lnTo>
                  <a:pt x="25624" y="0"/>
                </a:lnTo>
                <a:lnTo>
                  <a:pt x="30774" y="2229"/>
                </a:lnTo>
                <a:lnTo>
                  <a:pt x="38374" y="10162"/>
                </a:lnTo>
                <a:lnTo>
                  <a:pt x="40499" y="15542"/>
                </a:lnTo>
                <a:lnTo>
                  <a:pt x="40499" y="21149"/>
                </a:lnTo>
                <a:lnTo>
                  <a:pt x="38910" y="29383"/>
                </a:lnTo>
                <a:lnTo>
                  <a:pt x="34574" y="36105"/>
                </a:lnTo>
                <a:lnTo>
                  <a:pt x="28139" y="40638"/>
                </a:lnTo>
                <a:lnTo>
                  <a:pt x="20249" y="42299"/>
                </a:lnTo>
                <a:close/>
              </a:path>
            </a:pathLst>
          </a:custGeom>
          <a:solidFill>
            <a:srgbClr val="CCCCCC"/>
          </a:solidFill>
        </p:spPr>
        <p:txBody>
          <a:bodyPr wrap="square" lIns="0" tIns="0" rIns="0" bIns="0" rtlCol="0"/>
          <a:lstStyle/>
          <a:p>
            <a:endParaRPr sz="2400" dirty="0"/>
          </a:p>
        </p:txBody>
      </p:sp>
      <p:sp>
        <p:nvSpPr>
          <p:cNvPr id="65" name="object 65"/>
          <p:cNvSpPr/>
          <p:nvPr/>
        </p:nvSpPr>
        <p:spPr>
          <a:xfrm>
            <a:off x="11242844" y="2588235"/>
            <a:ext cx="54187" cy="56727"/>
          </a:xfrm>
          <a:custGeom>
            <a:avLst/>
            <a:gdLst/>
            <a:ahLst/>
            <a:cxnLst/>
            <a:rect l="l" t="t" r="r" b="b"/>
            <a:pathLst>
              <a:path w="40640" h="42544">
                <a:moveTo>
                  <a:pt x="0" y="21149"/>
                </a:moveTo>
                <a:lnTo>
                  <a:pt x="1592" y="12917"/>
                </a:lnTo>
                <a:lnTo>
                  <a:pt x="5934" y="6194"/>
                </a:lnTo>
                <a:lnTo>
                  <a:pt x="12371" y="1662"/>
                </a:lnTo>
                <a:lnTo>
                  <a:pt x="20249" y="0"/>
                </a:lnTo>
                <a:lnTo>
                  <a:pt x="25624" y="0"/>
                </a:lnTo>
                <a:lnTo>
                  <a:pt x="30774" y="2229"/>
                </a:lnTo>
                <a:lnTo>
                  <a:pt x="34574" y="6194"/>
                </a:lnTo>
                <a:lnTo>
                  <a:pt x="38374" y="10162"/>
                </a:lnTo>
                <a:lnTo>
                  <a:pt x="40499" y="15542"/>
                </a:lnTo>
                <a:lnTo>
                  <a:pt x="40499" y="21149"/>
                </a:lnTo>
                <a:lnTo>
                  <a:pt x="38910" y="29383"/>
                </a:lnTo>
                <a:lnTo>
                  <a:pt x="34574" y="36105"/>
                </a:lnTo>
                <a:lnTo>
                  <a:pt x="28139" y="40638"/>
                </a:lnTo>
                <a:lnTo>
                  <a:pt x="20249" y="42299"/>
                </a:lnTo>
                <a:lnTo>
                  <a:pt x="12371" y="40638"/>
                </a:lnTo>
                <a:lnTo>
                  <a:pt x="5934" y="36105"/>
                </a:lnTo>
                <a:lnTo>
                  <a:pt x="1592" y="29383"/>
                </a:lnTo>
                <a:lnTo>
                  <a:pt x="0" y="21149"/>
                </a:lnTo>
                <a:close/>
              </a:path>
            </a:pathLst>
          </a:custGeom>
          <a:ln w="9524">
            <a:solidFill>
              <a:srgbClr val="666666"/>
            </a:solidFill>
          </a:ln>
        </p:spPr>
        <p:txBody>
          <a:bodyPr wrap="square" lIns="0" tIns="0" rIns="0" bIns="0" rtlCol="0"/>
          <a:lstStyle/>
          <a:p>
            <a:endParaRPr sz="2400" dirty="0"/>
          </a:p>
        </p:txBody>
      </p:sp>
      <p:sp>
        <p:nvSpPr>
          <p:cNvPr id="66" name="object 66"/>
          <p:cNvSpPr/>
          <p:nvPr/>
        </p:nvSpPr>
        <p:spPr>
          <a:xfrm>
            <a:off x="11269045" y="2644442"/>
            <a:ext cx="847" cy="48260"/>
          </a:xfrm>
          <a:custGeom>
            <a:avLst/>
            <a:gdLst/>
            <a:ahLst/>
            <a:cxnLst/>
            <a:rect l="l" t="t" r="r" b="b"/>
            <a:pathLst>
              <a:path w="634" h="36194">
                <a:moveTo>
                  <a:pt x="0" y="35999"/>
                </a:moveTo>
                <a:lnTo>
                  <a:pt x="599" y="0"/>
                </a:lnTo>
              </a:path>
            </a:pathLst>
          </a:custGeom>
          <a:ln w="9524">
            <a:solidFill>
              <a:srgbClr val="666666"/>
            </a:solidFill>
          </a:ln>
        </p:spPr>
        <p:txBody>
          <a:bodyPr wrap="square" lIns="0" tIns="0" rIns="0" bIns="0" rtlCol="0"/>
          <a:lstStyle/>
          <a:p>
            <a:endParaRPr sz="2400" dirty="0"/>
          </a:p>
        </p:txBody>
      </p:sp>
      <p:sp>
        <p:nvSpPr>
          <p:cNvPr id="67" name="object 67"/>
          <p:cNvSpPr/>
          <p:nvPr/>
        </p:nvSpPr>
        <p:spPr>
          <a:xfrm>
            <a:off x="11296844" y="2616395"/>
            <a:ext cx="760307" cy="453813"/>
          </a:xfrm>
          <a:custGeom>
            <a:avLst/>
            <a:gdLst/>
            <a:ahLst/>
            <a:cxnLst/>
            <a:rect l="l" t="t" r="r" b="b"/>
            <a:pathLst>
              <a:path w="570229" h="340360">
                <a:moveTo>
                  <a:pt x="0" y="340199"/>
                </a:moveTo>
                <a:lnTo>
                  <a:pt x="65666" y="338728"/>
                </a:lnTo>
                <a:lnTo>
                  <a:pt x="130551" y="334469"/>
                </a:lnTo>
                <a:lnTo>
                  <a:pt x="193877" y="327656"/>
                </a:lnTo>
                <a:lnTo>
                  <a:pt x="254865" y="318520"/>
                </a:lnTo>
                <a:lnTo>
                  <a:pt x="312738" y="307294"/>
                </a:lnTo>
                <a:lnTo>
                  <a:pt x="366718" y="294209"/>
                </a:lnTo>
                <a:lnTo>
                  <a:pt x="416027" y="279499"/>
                </a:lnTo>
                <a:lnTo>
                  <a:pt x="459887" y="263395"/>
                </a:lnTo>
                <a:lnTo>
                  <a:pt x="497520" y="246129"/>
                </a:lnTo>
                <a:lnTo>
                  <a:pt x="550993" y="209043"/>
                </a:lnTo>
                <a:lnTo>
                  <a:pt x="570223" y="170099"/>
                </a:lnTo>
                <a:lnTo>
                  <a:pt x="565312" y="150511"/>
                </a:lnTo>
                <a:lnTo>
                  <a:pt x="528253" y="112264"/>
                </a:lnTo>
                <a:lnTo>
                  <a:pt x="460068" y="76804"/>
                </a:lnTo>
                <a:lnTo>
                  <a:pt x="416249" y="60700"/>
                </a:lnTo>
                <a:lnTo>
                  <a:pt x="366984" y="45989"/>
                </a:lnTo>
                <a:lnTo>
                  <a:pt x="313050" y="32905"/>
                </a:lnTo>
                <a:lnTo>
                  <a:pt x="255226" y="21678"/>
                </a:lnTo>
                <a:lnTo>
                  <a:pt x="194291" y="12542"/>
                </a:lnTo>
                <a:lnTo>
                  <a:pt x="131023" y="5729"/>
                </a:lnTo>
                <a:lnTo>
                  <a:pt x="66199" y="1471"/>
                </a:lnTo>
                <a:lnTo>
                  <a:pt x="599" y="0"/>
                </a:lnTo>
              </a:path>
            </a:pathLst>
          </a:custGeom>
          <a:ln w="9524">
            <a:solidFill>
              <a:srgbClr val="666666"/>
            </a:solidFill>
          </a:ln>
        </p:spPr>
        <p:txBody>
          <a:bodyPr wrap="square" lIns="0" tIns="0" rIns="0" bIns="0" rtlCol="0"/>
          <a:lstStyle/>
          <a:p>
            <a:endParaRPr sz="2400" dirty="0"/>
          </a:p>
        </p:txBody>
      </p:sp>
      <p:sp>
        <p:nvSpPr>
          <p:cNvPr id="68" name="object 68"/>
          <p:cNvSpPr/>
          <p:nvPr/>
        </p:nvSpPr>
        <p:spPr>
          <a:xfrm>
            <a:off x="11271845" y="2513085"/>
            <a:ext cx="847" cy="80433"/>
          </a:xfrm>
          <a:custGeom>
            <a:avLst/>
            <a:gdLst/>
            <a:ahLst/>
            <a:cxnLst/>
            <a:rect l="l" t="t" r="r" b="b"/>
            <a:pathLst>
              <a:path w="634" h="60325">
                <a:moveTo>
                  <a:pt x="87" y="-4762"/>
                </a:moveTo>
                <a:lnTo>
                  <a:pt x="87" y="64912"/>
                </a:lnTo>
              </a:path>
            </a:pathLst>
          </a:custGeom>
          <a:ln w="9699">
            <a:solidFill>
              <a:srgbClr val="666666"/>
            </a:solidFill>
          </a:ln>
        </p:spPr>
        <p:txBody>
          <a:bodyPr wrap="square" lIns="0" tIns="0" rIns="0" bIns="0" rtlCol="0"/>
          <a:lstStyle/>
          <a:p>
            <a:endParaRPr sz="2400" dirty="0"/>
          </a:p>
        </p:txBody>
      </p:sp>
      <p:sp>
        <p:nvSpPr>
          <p:cNvPr id="69" name="object 69"/>
          <p:cNvSpPr/>
          <p:nvPr/>
        </p:nvSpPr>
        <p:spPr>
          <a:xfrm>
            <a:off x="11251078" y="2455451"/>
            <a:ext cx="42333" cy="58420"/>
          </a:xfrm>
          <a:custGeom>
            <a:avLst/>
            <a:gdLst/>
            <a:ahLst/>
            <a:cxnLst/>
            <a:rect l="l" t="t" r="r" b="b"/>
            <a:pathLst>
              <a:path w="31750" h="43814">
                <a:moveTo>
                  <a:pt x="31474" y="43264"/>
                </a:moveTo>
                <a:lnTo>
                  <a:pt x="0" y="43184"/>
                </a:lnTo>
                <a:lnTo>
                  <a:pt x="15849" y="0"/>
                </a:lnTo>
                <a:lnTo>
                  <a:pt x="31474" y="43264"/>
                </a:lnTo>
                <a:close/>
              </a:path>
            </a:pathLst>
          </a:custGeom>
          <a:solidFill>
            <a:srgbClr val="666666"/>
          </a:solidFill>
        </p:spPr>
        <p:txBody>
          <a:bodyPr wrap="square" lIns="0" tIns="0" rIns="0" bIns="0" rtlCol="0"/>
          <a:lstStyle/>
          <a:p>
            <a:endParaRPr sz="2400" dirty="0"/>
          </a:p>
        </p:txBody>
      </p:sp>
      <p:sp>
        <p:nvSpPr>
          <p:cNvPr id="70" name="object 70"/>
          <p:cNvSpPr/>
          <p:nvPr/>
        </p:nvSpPr>
        <p:spPr>
          <a:xfrm>
            <a:off x="11251078" y="2455451"/>
            <a:ext cx="42333" cy="58420"/>
          </a:xfrm>
          <a:custGeom>
            <a:avLst/>
            <a:gdLst/>
            <a:ahLst/>
            <a:cxnLst/>
            <a:rect l="l" t="t" r="r" b="b"/>
            <a:pathLst>
              <a:path w="31750" h="43814">
                <a:moveTo>
                  <a:pt x="31474" y="43264"/>
                </a:moveTo>
                <a:lnTo>
                  <a:pt x="15849" y="0"/>
                </a:lnTo>
                <a:lnTo>
                  <a:pt x="0" y="43184"/>
                </a:lnTo>
                <a:lnTo>
                  <a:pt x="31474" y="43264"/>
                </a:lnTo>
                <a:close/>
              </a:path>
            </a:pathLst>
          </a:custGeom>
          <a:ln w="9524">
            <a:solidFill>
              <a:srgbClr val="666666"/>
            </a:solidFill>
          </a:ln>
        </p:spPr>
        <p:txBody>
          <a:bodyPr wrap="square" lIns="0" tIns="0" rIns="0" bIns="0" rtlCol="0"/>
          <a:lstStyle/>
          <a:p>
            <a:endParaRPr sz="2400" dirty="0"/>
          </a:p>
        </p:txBody>
      </p:sp>
      <p:sp>
        <p:nvSpPr>
          <p:cNvPr id="71" name="object 71"/>
          <p:cNvSpPr txBox="1"/>
          <p:nvPr/>
        </p:nvSpPr>
        <p:spPr>
          <a:xfrm>
            <a:off x="11212385" y="2222011"/>
            <a:ext cx="127847" cy="427339"/>
          </a:xfrm>
          <a:prstGeom prst="rect">
            <a:avLst/>
          </a:prstGeom>
        </p:spPr>
        <p:txBody>
          <a:bodyPr vert="horz" wrap="square" lIns="0" tIns="16933" rIns="0" bIns="0" rtlCol="0">
            <a:spAutoFit/>
          </a:bodyPr>
          <a:lstStyle/>
          <a:p>
            <a:pPr marL="16933">
              <a:spcBef>
                <a:spcPts val="133"/>
              </a:spcBef>
            </a:pPr>
            <a:r>
              <a:rPr sz="1333" spc="-7" dirty="0">
                <a:latin typeface="Arial"/>
                <a:cs typeface="Arial"/>
              </a:rPr>
              <a:t>..</a:t>
            </a:r>
            <a:endParaRPr sz="1333" dirty="0">
              <a:latin typeface="Arial"/>
              <a:cs typeface="Arial"/>
            </a:endParaRPr>
          </a:p>
          <a:p>
            <a:pPr marL="16933"/>
            <a:r>
              <a:rPr sz="1333" dirty="0">
                <a:latin typeface="Arial"/>
                <a:cs typeface="Arial"/>
              </a:rPr>
              <a:t>.</a:t>
            </a:r>
          </a:p>
        </p:txBody>
      </p:sp>
      <p:sp>
        <p:nvSpPr>
          <p:cNvPr id="72" name="object 72"/>
          <p:cNvSpPr/>
          <p:nvPr/>
        </p:nvSpPr>
        <p:spPr>
          <a:xfrm>
            <a:off x="11272810" y="2269713"/>
            <a:ext cx="847" cy="97367"/>
          </a:xfrm>
          <a:custGeom>
            <a:avLst/>
            <a:gdLst/>
            <a:ahLst/>
            <a:cxnLst/>
            <a:rect l="l" t="t" r="r" b="b"/>
            <a:pathLst>
              <a:path w="634" h="73025">
                <a:moveTo>
                  <a:pt x="174" y="-4762"/>
                </a:moveTo>
                <a:lnTo>
                  <a:pt x="174" y="77212"/>
                </a:lnTo>
              </a:path>
            </a:pathLst>
          </a:custGeom>
          <a:ln w="9874">
            <a:solidFill>
              <a:srgbClr val="666666"/>
            </a:solidFill>
          </a:ln>
        </p:spPr>
        <p:txBody>
          <a:bodyPr wrap="square" lIns="0" tIns="0" rIns="0" bIns="0" rtlCol="0"/>
          <a:lstStyle/>
          <a:p>
            <a:endParaRPr sz="2400" dirty="0"/>
          </a:p>
        </p:txBody>
      </p:sp>
      <p:sp>
        <p:nvSpPr>
          <p:cNvPr id="73" name="object 73"/>
          <p:cNvSpPr/>
          <p:nvPr/>
        </p:nvSpPr>
        <p:spPr>
          <a:xfrm>
            <a:off x="11252278" y="2212079"/>
            <a:ext cx="42333" cy="58420"/>
          </a:xfrm>
          <a:custGeom>
            <a:avLst/>
            <a:gdLst/>
            <a:ahLst/>
            <a:cxnLst/>
            <a:rect l="l" t="t" r="r" b="b"/>
            <a:pathLst>
              <a:path w="31750" h="43814">
                <a:moveTo>
                  <a:pt x="31474" y="43297"/>
                </a:moveTo>
                <a:lnTo>
                  <a:pt x="0" y="43152"/>
                </a:lnTo>
                <a:lnTo>
                  <a:pt x="15949" y="0"/>
                </a:lnTo>
                <a:lnTo>
                  <a:pt x="31474" y="43297"/>
                </a:lnTo>
                <a:close/>
              </a:path>
            </a:pathLst>
          </a:custGeom>
          <a:solidFill>
            <a:srgbClr val="666666"/>
          </a:solidFill>
        </p:spPr>
        <p:txBody>
          <a:bodyPr wrap="square" lIns="0" tIns="0" rIns="0" bIns="0" rtlCol="0"/>
          <a:lstStyle/>
          <a:p>
            <a:endParaRPr sz="2400" dirty="0"/>
          </a:p>
        </p:txBody>
      </p:sp>
      <p:sp>
        <p:nvSpPr>
          <p:cNvPr id="74" name="object 74"/>
          <p:cNvSpPr/>
          <p:nvPr/>
        </p:nvSpPr>
        <p:spPr>
          <a:xfrm>
            <a:off x="11252278" y="2212079"/>
            <a:ext cx="42333" cy="58420"/>
          </a:xfrm>
          <a:custGeom>
            <a:avLst/>
            <a:gdLst/>
            <a:ahLst/>
            <a:cxnLst/>
            <a:rect l="l" t="t" r="r" b="b"/>
            <a:pathLst>
              <a:path w="31750" h="43814">
                <a:moveTo>
                  <a:pt x="31474" y="43297"/>
                </a:moveTo>
                <a:lnTo>
                  <a:pt x="15949" y="0"/>
                </a:lnTo>
                <a:lnTo>
                  <a:pt x="0" y="43152"/>
                </a:lnTo>
                <a:lnTo>
                  <a:pt x="31474" y="43297"/>
                </a:lnTo>
                <a:close/>
              </a:path>
            </a:pathLst>
          </a:custGeom>
          <a:ln w="9524">
            <a:solidFill>
              <a:srgbClr val="666666"/>
            </a:solidFill>
          </a:ln>
        </p:spPr>
        <p:txBody>
          <a:bodyPr wrap="square" lIns="0" tIns="0" rIns="0" bIns="0" rtlCol="0"/>
          <a:lstStyle/>
          <a:p>
            <a:endParaRPr sz="2400" dirty="0"/>
          </a:p>
        </p:txBody>
      </p:sp>
      <p:sp>
        <p:nvSpPr>
          <p:cNvPr id="75" name="object 75"/>
          <p:cNvSpPr txBox="1"/>
          <p:nvPr/>
        </p:nvSpPr>
        <p:spPr>
          <a:xfrm>
            <a:off x="10706378" y="1753783"/>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76" name="object 76"/>
          <p:cNvSpPr/>
          <p:nvPr/>
        </p:nvSpPr>
        <p:spPr>
          <a:xfrm>
            <a:off x="10693679" y="1957719"/>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77" name="object 77"/>
          <p:cNvSpPr/>
          <p:nvPr/>
        </p:nvSpPr>
        <p:spPr>
          <a:xfrm>
            <a:off x="10693678" y="1957719"/>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78" name="object 78"/>
          <p:cNvSpPr txBox="1"/>
          <p:nvPr/>
        </p:nvSpPr>
        <p:spPr>
          <a:xfrm>
            <a:off x="10706378" y="1927988"/>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79" name="object 79"/>
          <p:cNvSpPr/>
          <p:nvPr/>
        </p:nvSpPr>
        <p:spPr>
          <a:xfrm>
            <a:off x="11273876" y="1906919"/>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80" name="object 80"/>
          <p:cNvSpPr/>
          <p:nvPr/>
        </p:nvSpPr>
        <p:spPr>
          <a:xfrm>
            <a:off x="11246611" y="2137113"/>
            <a:ext cx="54187" cy="56727"/>
          </a:xfrm>
          <a:custGeom>
            <a:avLst/>
            <a:gdLst/>
            <a:ahLst/>
            <a:cxnLst/>
            <a:rect l="l" t="t" r="r" b="b"/>
            <a:pathLst>
              <a:path w="40640" h="42544">
                <a:moveTo>
                  <a:pt x="20249" y="42299"/>
                </a:moveTo>
                <a:lnTo>
                  <a:pt x="12371" y="40638"/>
                </a:lnTo>
                <a:lnTo>
                  <a:pt x="5934" y="36105"/>
                </a:lnTo>
                <a:lnTo>
                  <a:pt x="1592" y="29383"/>
                </a:lnTo>
                <a:lnTo>
                  <a:pt x="0" y="21149"/>
                </a:lnTo>
                <a:lnTo>
                  <a:pt x="1592" y="12917"/>
                </a:lnTo>
                <a:lnTo>
                  <a:pt x="5934" y="6194"/>
                </a:lnTo>
                <a:lnTo>
                  <a:pt x="12371" y="1662"/>
                </a:lnTo>
                <a:lnTo>
                  <a:pt x="20249" y="0"/>
                </a:lnTo>
                <a:lnTo>
                  <a:pt x="25624" y="0"/>
                </a:lnTo>
                <a:lnTo>
                  <a:pt x="30774" y="2229"/>
                </a:lnTo>
                <a:lnTo>
                  <a:pt x="38374" y="10162"/>
                </a:lnTo>
                <a:lnTo>
                  <a:pt x="40499" y="15542"/>
                </a:lnTo>
                <a:lnTo>
                  <a:pt x="40499" y="21149"/>
                </a:lnTo>
                <a:lnTo>
                  <a:pt x="38910" y="29383"/>
                </a:lnTo>
                <a:lnTo>
                  <a:pt x="34574" y="36105"/>
                </a:lnTo>
                <a:lnTo>
                  <a:pt x="28139" y="40638"/>
                </a:lnTo>
                <a:lnTo>
                  <a:pt x="20249" y="42299"/>
                </a:lnTo>
                <a:close/>
              </a:path>
            </a:pathLst>
          </a:custGeom>
          <a:solidFill>
            <a:srgbClr val="CCCCCC"/>
          </a:solidFill>
        </p:spPr>
        <p:txBody>
          <a:bodyPr wrap="square" lIns="0" tIns="0" rIns="0" bIns="0" rtlCol="0"/>
          <a:lstStyle/>
          <a:p>
            <a:endParaRPr sz="2400" dirty="0"/>
          </a:p>
        </p:txBody>
      </p:sp>
      <p:sp>
        <p:nvSpPr>
          <p:cNvPr id="81" name="object 81"/>
          <p:cNvSpPr/>
          <p:nvPr/>
        </p:nvSpPr>
        <p:spPr>
          <a:xfrm>
            <a:off x="11246611" y="2137113"/>
            <a:ext cx="54187" cy="56727"/>
          </a:xfrm>
          <a:custGeom>
            <a:avLst/>
            <a:gdLst/>
            <a:ahLst/>
            <a:cxnLst/>
            <a:rect l="l" t="t" r="r" b="b"/>
            <a:pathLst>
              <a:path w="40640" h="42544">
                <a:moveTo>
                  <a:pt x="0" y="21149"/>
                </a:moveTo>
                <a:lnTo>
                  <a:pt x="1592" y="12917"/>
                </a:lnTo>
                <a:lnTo>
                  <a:pt x="5934" y="6194"/>
                </a:lnTo>
                <a:lnTo>
                  <a:pt x="12371" y="1662"/>
                </a:lnTo>
                <a:lnTo>
                  <a:pt x="20249" y="0"/>
                </a:lnTo>
                <a:lnTo>
                  <a:pt x="25624" y="0"/>
                </a:lnTo>
                <a:lnTo>
                  <a:pt x="30774" y="2229"/>
                </a:lnTo>
                <a:lnTo>
                  <a:pt x="34574" y="6194"/>
                </a:lnTo>
                <a:lnTo>
                  <a:pt x="38374" y="10162"/>
                </a:lnTo>
                <a:lnTo>
                  <a:pt x="40499" y="15542"/>
                </a:lnTo>
                <a:lnTo>
                  <a:pt x="40499" y="21149"/>
                </a:lnTo>
                <a:lnTo>
                  <a:pt x="38910" y="29383"/>
                </a:lnTo>
                <a:lnTo>
                  <a:pt x="34574" y="36105"/>
                </a:lnTo>
                <a:lnTo>
                  <a:pt x="28139" y="40638"/>
                </a:lnTo>
                <a:lnTo>
                  <a:pt x="20249" y="42299"/>
                </a:lnTo>
                <a:lnTo>
                  <a:pt x="12371" y="40638"/>
                </a:lnTo>
                <a:lnTo>
                  <a:pt x="5934" y="36105"/>
                </a:lnTo>
                <a:lnTo>
                  <a:pt x="1592" y="29383"/>
                </a:lnTo>
                <a:lnTo>
                  <a:pt x="0" y="21149"/>
                </a:lnTo>
                <a:close/>
              </a:path>
            </a:pathLst>
          </a:custGeom>
          <a:ln w="9524">
            <a:solidFill>
              <a:srgbClr val="666666"/>
            </a:solidFill>
          </a:ln>
        </p:spPr>
        <p:txBody>
          <a:bodyPr wrap="square" lIns="0" tIns="0" rIns="0" bIns="0" rtlCol="0"/>
          <a:lstStyle/>
          <a:p>
            <a:endParaRPr sz="2400" dirty="0"/>
          </a:p>
        </p:txBody>
      </p:sp>
      <p:sp>
        <p:nvSpPr>
          <p:cNvPr id="82" name="object 82"/>
          <p:cNvSpPr/>
          <p:nvPr/>
        </p:nvSpPr>
        <p:spPr>
          <a:xfrm>
            <a:off x="11273610" y="2081512"/>
            <a:ext cx="847" cy="55880"/>
          </a:xfrm>
          <a:custGeom>
            <a:avLst/>
            <a:gdLst/>
            <a:ahLst/>
            <a:cxnLst/>
            <a:rect l="l" t="t" r="r" b="b"/>
            <a:pathLst>
              <a:path w="634" h="41909">
                <a:moveTo>
                  <a:pt x="149" y="-4762"/>
                </a:moveTo>
                <a:lnTo>
                  <a:pt x="149" y="46462"/>
                </a:lnTo>
              </a:path>
            </a:pathLst>
          </a:custGeom>
          <a:ln w="9824">
            <a:solidFill>
              <a:srgbClr val="666666"/>
            </a:solidFill>
          </a:ln>
        </p:spPr>
        <p:txBody>
          <a:bodyPr wrap="square" lIns="0" tIns="0" rIns="0" bIns="0" rtlCol="0"/>
          <a:lstStyle/>
          <a:p>
            <a:endParaRPr sz="2400" dirty="0"/>
          </a:p>
        </p:txBody>
      </p:sp>
      <p:sp>
        <p:nvSpPr>
          <p:cNvPr id="83" name="object 83"/>
          <p:cNvSpPr/>
          <p:nvPr/>
        </p:nvSpPr>
        <p:spPr>
          <a:xfrm>
            <a:off x="11246611" y="1679473"/>
            <a:ext cx="54187" cy="56727"/>
          </a:xfrm>
          <a:custGeom>
            <a:avLst/>
            <a:gdLst/>
            <a:ahLst/>
            <a:cxnLst/>
            <a:rect l="l" t="t" r="r" b="b"/>
            <a:pathLst>
              <a:path w="40640" h="42544">
                <a:moveTo>
                  <a:pt x="20249" y="42299"/>
                </a:moveTo>
                <a:lnTo>
                  <a:pt x="12360" y="40638"/>
                </a:lnTo>
                <a:lnTo>
                  <a:pt x="5924" y="36105"/>
                </a:lnTo>
                <a:lnTo>
                  <a:pt x="1589" y="29383"/>
                </a:lnTo>
                <a:lnTo>
                  <a:pt x="0" y="21149"/>
                </a:lnTo>
                <a:lnTo>
                  <a:pt x="1589" y="12917"/>
                </a:lnTo>
                <a:lnTo>
                  <a:pt x="5924" y="6194"/>
                </a:lnTo>
                <a:lnTo>
                  <a:pt x="12360" y="1662"/>
                </a:lnTo>
                <a:lnTo>
                  <a:pt x="20249" y="0"/>
                </a:lnTo>
                <a:lnTo>
                  <a:pt x="25624" y="0"/>
                </a:lnTo>
                <a:lnTo>
                  <a:pt x="30774" y="2229"/>
                </a:lnTo>
                <a:lnTo>
                  <a:pt x="38349" y="10162"/>
                </a:lnTo>
                <a:lnTo>
                  <a:pt x="40499" y="15542"/>
                </a:lnTo>
                <a:lnTo>
                  <a:pt x="40499" y="21149"/>
                </a:lnTo>
                <a:lnTo>
                  <a:pt x="38907" y="29383"/>
                </a:lnTo>
                <a:lnTo>
                  <a:pt x="34565" y="36105"/>
                </a:lnTo>
                <a:lnTo>
                  <a:pt x="28128" y="40638"/>
                </a:lnTo>
                <a:lnTo>
                  <a:pt x="20249" y="42299"/>
                </a:lnTo>
                <a:close/>
              </a:path>
            </a:pathLst>
          </a:custGeom>
          <a:solidFill>
            <a:srgbClr val="CCCCCC"/>
          </a:solidFill>
        </p:spPr>
        <p:txBody>
          <a:bodyPr wrap="square" lIns="0" tIns="0" rIns="0" bIns="0" rtlCol="0"/>
          <a:lstStyle/>
          <a:p>
            <a:endParaRPr sz="2400" dirty="0"/>
          </a:p>
        </p:txBody>
      </p:sp>
      <p:sp>
        <p:nvSpPr>
          <p:cNvPr id="84" name="object 84"/>
          <p:cNvSpPr/>
          <p:nvPr/>
        </p:nvSpPr>
        <p:spPr>
          <a:xfrm>
            <a:off x="11246611" y="1679473"/>
            <a:ext cx="54187" cy="56727"/>
          </a:xfrm>
          <a:custGeom>
            <a:avLst/>
            <a:gdLst/>
            <a:ahLst/>
            <a:cxnLst/>
            <a:rect l="l" t="t" r="r" b="b"/>
            <a:pathLst>
              <a:path w="40640" h="42544">
                <a:moveTo>
                  <a:pt x="0" y="21149"/>
                </a:moveTo>
                <a:lnTo>
                  <a:pt x="1589" y="12917"/>
                </a:lnTo>
                <a:lnTo>
                  <a:pt x="5924" y="6194"/>
                </a:lnTo>
                <a:lnTo>
                  <a:pt x="12360" y="1662"/>
                </a:lnTo>
                <a:lnTo>
                  <a:pt x="20249" y="0"/>
                </a:lnTo>
                <a:lnTo>
                  <a:pt x="25624" y="0"/>
                </a:lnTo>
                <a:lnTo>
                  <a:pt x="30774" y="2229"/>
                </a:lnTo>
                <a:lnTo>
                  <a:pt x="34574" y="6194"/>
                </a:lnTo>
                <a:lnTo>
                  <a:pt x="38349" y="10162"/>
                </a:lnTo>
                <a:lnTo>
                  <a:pt x="40499" y="15542"/>
                </a:lnTo>
                <a:lnTo>
                  <a:pt x="40499" y="21149"/>
                </a:lnTo>
                <a:lnTo>
                  <a:pt x="38907" y="29383"/>
                </a:lnTo>
                <a:lnTo>
                  <a:pt x="34565" y="36105"/>
                </a:lnTo>
                <a:lnTo>
                  <a:pt x="28128" y="40638"/>
                </a:lnTo>
                <a:lnTo>
                  <a:pt x="20249" y="42299"/>
                </a:lnTo>
                <a:lnTo>
                  <a:pt x="12360" y="40638"/>
                </a:lnTo>
                <a:lnTo>
                  <a:pt x="5924" y="36105"/>
                </a:lnTo>
                <a:lnTo>
                  <a:pt x="1589" y="29383"/>
                </a:lnTo>
                <a:lnTo>
                  <a:pt x="0" y="21149"/>
                </a:lnTo>
                <a:close/>
              </a:path>
            </a:pathLst>
          </a:custGeom>
          <a:ln w="9524">
            <a:solidFill>
              <a:srgbClr val="666666"/>
            </a:solidFill>
          </a:ln>
        </p:spPr>
        <p:txBody>
          <a:bodyPr wrap="square" lIns="0" tIns="0" rIns="0" bIns="0" rtlCol="0"/>
          <a:lstStyle/>
          <a:p>
            <a:endParaRPr sz="2400" dirty="0"/>
          </a:p>
        </p:txBody>
      </p:sp>
      <p:sp>
        <p:nvSpPr>
          <p:cNvPr id="85" name="object 85"/>
          <p:cNvSpPr/>
          <p:nvPr/>
        </p:nvSpPr>
        <p:spPr>
          <a:xfrm>
            <a:off x="11273477" y="1735910"/>
            <a:ext cx="847" cy="48260"/>
          </a:xfrm>
          <a:custGeom>
            <a:avLst/>
            <a:gdLst/>
            <a:ahLst/>
            <a:cxnLst/>
            <a:rect l="l" t="t" r="r" b="b"/>
            <a:pathLst>
              <a:path w="634" h="36194">
                <a:moveTo>
                  <a:pt x="149" y="-4762"/>
                </a:moveTo>
                <a:lnTo>
                  <a:pt x="149" y="40464"/>
                </a:lnTo>
              </a:path>
            </a:pathLst>
          </a:custGeom>
          <a:ln w="9824">
            <a:solidFill>
              <a:srgbClr val="666666"/>
            </a:solidFill>
          </a:ln>
        </p:spPr>
        <p:txBody>
          <a:bodyPr wrap="square" lIns="0" tIns="0" rIns="0" bIns="0" rtlCol="0"/>
          <a:lstStyle/>
          <a:p>
            <a:endParaRPr sz="2400" dirty="0"/>
          </a:p>
        </p:txBody>
      </p:sp>
      <p:sp>
        <p:nvSpPr>
          <p:cNvPr id="86" name="object 86"/>
          <p:cNvSpPr/>
          <p:nvPr/>
        </p:nvSpPr>
        <p:spPr>
          <a:xfrm>
            <a:off x="11300609" y="1707673"/>
            <a:ext cx="802640" cy="458047"/>
          </a:xfrm>
          <a:custGeom>
            <a:avLst/>
            <a:gdLst/>
            <a:ahLst/>
            <a:cxnLst/>
            <a:rect l="l" t="t" r="r" b="b"/>
            <a:pathLst>
              <a:path w="601979" h="343534">
                <a:moveTo>
                  <a:pt x="0" y="0"/>
                </a:moveTo>
                <a:lnTo>
                  <a:pt x="64352" y="1281"/>
                </a:lnTo>
                <a:lnTo>
                  <a:pt x="128045" y="5002"/>
                </a:lnTo>
                <a:lnTo>
                  <a:pt x="190421" y="10975"/>
                </a:lnTo>
                <a:lnTo>
                  <a:pt x="250825" y="19011"/>
                </a:lnTo>
                <a:lnTo>
                  <a:pt x="308596" y="28923"/>
                </a:lnTo>
                <a:lnTo>
                  <a:pt x="363080" y="40523"/>
                </a:lnTo>
                <a:lnTo>
                  <a:pt x="413617" y="53624"/>
                </a:lnTo>
                <a:lnTo>
                  <a:pt x="459552" y="68039"/>
                </a:lnTo>
                <a:lnTo>
                  <a:pt x="500225" y="83579"/>
                </a:lnTo>
                <a:lnTo>
                  <a:pt x="534981" y="100058"/>
                </a:lnTo>
                <a:lnTo>
                  <a:pt x="584108" y="135078"/>
                </a:lnTo>
                <a:lnTo>
                  <a:pt x="601673" y="171599"/>
                </a:lnTo>
                <a:lnTo>
                  <a:pt x="597196" y="189954"/>
                </a:lnTo>
                <a:lnTo>
                  <a:pt x="563258" y="225912"/>
                </a:lnTo>
                <a:lnTo>
                  <a:pt x="500393" y="259619"/>
                </a:lnTo>
                <a:lnTo>
                  <a:pt x="459756" y="275159"/>
                </a:lnTo>
                <a:lnTo>
                  <a:pt x="413861" y="289574"/>
                </a:lnTo>
                <a:lnTo>
                  <a:pt x="363365" y="302675"/>
                </a:lnTo>
                <a:lnTo>
                  <a:pt x="308926" y="314276"/>
                </a:lnTo>
                <a:lnTo>
                  <a:pt x="251201" y="324188"/>
                </a:lnTo>
                <a:lnTo>
                  <a:pt x="190848" y="332224"/>
                </a:lnTo>
                <a:lnTo>
                  <a:pt x="128525" y="338196"/>
                </a:lnTo>
                <a:lnTo>
                  <a:pt x="64889" y="341917"/>
                </a:lnTo>
                <a:lnTo>
                  <a:pt x="599" y="343199"/>
                </a:lnTo>
              </a:path>
            </a:pathLst>
          </a:custGeom>
          <a:ln w="9524">
            <a:solidFill>
              <a:srgbClr val="666666"/>
            </a:solidFill>
          </a:ln>
        </p:spPr>
        <p:txBody>
          <a:bodyPr wrap="square" lIns="0" tIns="0" rIns="0" bIns="0" rtlCol="0"/>
          <a:lstStyle/>
          <a:p>
            <a:endParaRPr sz="2400" dirty="0"/>
          </a:p>
        </p:txBody>
      </p:sp>
      <p:sp>
        <p:nvSpPr>
          <p:cNvPr id="87" name="object 87"/>
          <p:cNvSpPr/>
          <p:nvPr/>
        </p:nvSpPr>
        <p:spPr>
          <a:xfrm>
            <a:off x="10691245" y="1330207"/>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88" name="object 88"/>
          <p:cNvSpPr/>
          <p:nvPr/>
        </p:nvSpPr>
        <p:spPr>
          <a:xfrm>
            <a:off x="10691245" y="1330207"/>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89" name="object 89"/>
          <p:cNvSpPr txBox="1"/>
          <p:nvPr/>
        </p:nvSpPr>
        <p:spPr>
          <a:xfrm>
            <a:off x="10703945" y="1300483"/>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90" name="object 90"/>
          <p:cNvSpPr/>
          <p:nvPr/>
        </p:nvSpPr>
        <p:spPr>
          <a:xfrm>
            <a:off x="10691245" y="1504414"/>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91" name="object 91"/>
          <p:cNvSpPr/>
          <p:nvPr/>
        </p:nvSpPr>
        <p:spPr>
          <a:xfrm>
            <a:off x="10691245" y="1504414"/>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92" name="object 92"/>
          <p:cNvSpPr txBox="1"/>
          <p:nvPr/>
        </p:nvSpPr>
        <p:spPr>
          <a:xfrm>
            <a:off x="10703945" y="1474688"/>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93" name="object 93"/>
          <p:cNvSpPr/>
          <p:nvPr/>
        </p:nvSpPr>
        <p:spPr>
          <a:xfrm>
            <a:off x="11271444" y="1453613"/>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94" name="object 94"/>
          <p:cNvSpPr/>
          <p:nvPr/>
        </p:nvSpPr>
        <p:spPr>
          <a:xfrm>
            <a:off x="11271611" y="1627874"/>
            <a:ext cx="2540" cy="51647"/>
          </a:xfrm>
          <a:custGeom>
            <a:avLst/>
            <a:gdLst/>
            <a:ahLst/>
            <a:cxnLst/>
            <a:rect l="l" t="t" r="r" b="b"/>
            <a:pathLst>
              <a:path w="1904" h="38734">
                <a:moveTo>
                  <a:pt x="1499" y="38699"/>
                </a:moveTo>
                <a:lnTo>
                  <a:pt x="0" y="0"/>
                </a:lnTo>
              </a:path>
            </a:pathLst>
          </a:custGeom>
          <a:ln w="9524">
            <a:solidFill>
              <a:srgbClr val="666666"/>
            </a:solidFill>
          </a:ln>
        </p:spPr>
        <p:txBody>
          <a:bodyPr wrap="square" lIns="0" tIns="0" rIns="0" bIns="0" rtlCol="0"/>
          <a:lstStyle/>
          <a:p>
            <a:endParaRPr sz="2400" dirty="0"/>
          </a:p>
        </p:txBody>
      </p:sp>
      <p:sp>
        <p:nvSpPr>
          <p:cNvPr id="95" name="object 95"/>
          <p:cNvSpPr/>
          <p:nvPr/>
        </p:nvSpPr>
        <p:spPr>
          <a:xfrm>
            <a:off x="11244744" y="1219625"/>
            <a:ext cx="54187" cy="56727"/>
          </a:xfrm>
          <a:custGeom>
            <a:avLst/>
            <a:gdLst/>
            <a:ahLst/>
            <a:cxnLst/>
            <a:rect l="l" t="t" r="r" b="b"/>
            <a:pathLst>
              <a:path w="40640" h="42544">
                <a:moveTo>
                  <a:pt x="20249" y="42299"/>
                </a:moveTo>
                <a:lnTo>
                  <a:pt x="12360" y="40638"/>
                </a:lnTo>
                <a:lnTo>
                  <a:pt x="5924" y="36105"/>
                </a:lnTo>
                <a:lnTo>
                  <a:pt x="1589" y="29383"/>
                </a:lnTo>
                <a:lnTo>
                  <a:pt x="0" y="21149"/>
                </a:lnTo>
                <a:lnTo>
                  <a:pt x="1589" y="12917"/>
                </a:lnTo>
                <a:lnTo>
                  <a:pt x="5924" y="6194"/>
                </a:lnTo>
                <a:lnTo>
                  <a:pt x="12360" y="1662"/>
                </a:lnTo>
                <a:lnTo>
                  <a:pt x="20249" y="0"/>
                </a:lnTo>
                <a:lnTo>
                  <a:pt x="25599" y="0"/>
                </a:lnTo>
                <a:lnTo>
                  <a:pt x="30749" y="2229"/>
                </a:lnTo>
                <a:lnTo>
                  <a:pt x="38349" y="10162"/>
                </a:lnTo>
                <a:lnTo>
                  <a:pt x="40499" y="15542"/>
                </a:lnTo>
                <a:lnTo>
                  <a:pt x="40499" y="21149"/>
                </a:lnTo>
                <a:lnTo>
                  <a:pt x="38907" y="29383"/>
                </a:lnTo>
                <a:lnTo>
                  <a:pt x="34565" y="36105"/>
                </a:lnTo>
                <a:lnTo>
                  <a:pt x="28128" y="40638"/>
                </a:lnTo>
                <a:lnTo>
                  <a:pt x="20249" y="42299"/>
                </a:lnTo>
                <a:close/>
              </a:path>
            </a:pathLst>
          </a:custGeom>
          <a:solidFill>
            <a:srgbClr val="CCCCCC"/>
          </a:solidFill>
        </p:spPr>
        <p:txBody>
          <a:bodyPr wrap="square" lIns="0" tIns="0" rIns="0" bIns="0" rtlCol="0"/>
          <a:lstStyle/>
          <a:p>
            <a:endParaRPr sz="2400" dirty="0"/>
          </a:p>
        </p:txBody>
      </p:sp>
      <p:sp>
        <p:nvSpPr>
          <p:cNvPr id="96" name="object 96"/>
          <p:cNvSpPr/>
          <p:nvPr/>
        </p:nvSpPr>
        <p:spPr>
          <a:xfrm>
            <a:off x="11244744" y="1219625"/>
            <a:ext cx="54187" cy="56727"/>
          </a:xfrm>
          <a:custGeom>
            <a:avLst/>
            <a:gdLst/>
            <a:ahLst/>
            <a:cxnLst/>
            <a:rect l="l" t="t" r="r" b="b"/>
            <a:pathLst>
              <a:path w="40640" h="42544">
                <a:moveTo>
                  <a:pt x="0" y="21149"/>
                </a:moveTo>
                <a:lnTo>
                  <a:pt x="1589" y="12917"/>
                </a:lnTo>
                <a:lnTo>
                  <a:pt x="5924" y="6194"/>
                </a:lnTo>
                <a:lnTo>
                  <a:pt x="12360" y="1662"/>
                </a:lnTo>
                <a:lnTo>
                  <a:pt x="20249" y="0"/>
                </a:lnTo>
                <a:lnTo>
                  <a:pt x="25599" y="0"/>
                </a:lnTo>
                <a:lnTo>
                  <a:pt x="30749" y="2229"/>
                </a:lnTo>
                <a:lnTo>
                  <a:pt x="34549" y="6194"/>
                </a:lnTo>
                <a:lnTo>
                  <a:pt x="38349" y="10162"/>
                </a:lnTo>
                <a:lnTo>
                  <a:pt x="40499" y="15542"/>
                </a:lnTo>
                <a:lnTo>
                  <a:pt x="40499" y="21149"/>
                </a:lnTo>
                <a:lnTo>
                  <a:pt x="38907" y="29383"/>
                </a:lnTo>
                <a:lnTo>
                  <a:pt x="34565" y="36105"/>
                </a:lnTo>
                <a:lnTo>
                  <a:pt x="28128" y="40638"/>
                </a:lnTo>
                <a:lnTo>
                  <a:pt x="20249" y="42299"/>
                </a:lnTo>
                <a:lnTo>
                  <a:pt x="12360" y="40638"/>
                </a:lnTo>
                <a:lnTo>
                  <a:pt x="5924" y="36105"/>
                </a:lnTo>
                <a:lnTo>
                  <a:pt x="1589" y="29383"/>
                </a:lnTo>
                <a:lnTo>
                  <a:pt x="0" y="21149"/>
                </a:lnTo>
                <a:close/>
              </a:path>
            </a:pathLst>
          </a:custGeom>
          <a:ln w="9524">
            <a:solidFill>
              <a:srgbClr val="666666"/>
            </a:solidFill>
          </a:ln>
        </p:spPr>
        <p:txBody>
          <a:bodyPr wrap="square" lIns="0" tIns="0" rIns="0" bIns="0" rtlCol="0"/>
          <a:lstStyle/>
          <a:p>
            <a:endParaRPr sz="2400" dirty="0"/>
          </a:p>
        </p:txBody>
      </p:sp>
      <p:sp>
        <p:nvSpPr>
          <p:cNvPr id="97" name="object 97"/>
          <p:cNvSpPr/>
          <p:nvPr/>
        </p:nvSpPr>
        <p:spPr>
          <a:xfrm>
            <a:off x="11271445" y="1276207"/>
            <a:ext cx="847" cy="54187"/>
          </a:xfrm>
          <a:custGeom>
            <a:avLst/>
            <a:gdLst/>
            <a:ahLst/>
            <a:cxnLst/>
            <a:rect l="l" t="t" r="r" b="b"/>
            <a:pathLst>
              <a:path w="634" h="40640">
                <a:moveTo>
                  <a:pt x="149" y="-4762"/>
                </a:moveTo>
                <a:lnTo>
                  <a:pt x="149" y="45262"/>
                </a:lnTo>
              </a:path>
            </a:pathLst>
          </a:custGeom>
          <a:ln w="9824">
            <a:solidFill>
              <a:srgbClr val="666666"/>
            </a:solidFill>
          </a:ln>
        </p:spPr>
        <p:txBody>
          <a:bodyPr wrap="square" lIns="0" tIns="0" rIns="0" bIns="0" rtlCol="0"/>
          <a:lstStyle/>
          <a:p>
            <a:endParaRPr sz="2400" dirty="0"/>
          </a:p>
        </p:txBody>
      </p:sp>
      <p:sp>
        <p:nvSpPr>
          <p:cNvPr id="98" name="object 98"/>
          <p:cNvSpPr/>
          <p:nvPr/>
        </p:nvSpPr>
        <p:spPr>
          <a:xfrm>
            <a:off x="11271744" y="1219624"/>
            <a:ext cx="0" cy="0"/>
          </a:xfrm>
          <a:custGeom>
            <a:avLst/>
            <a:gdLst/>
            <a:ahLst/>
            <a:cxnLst/>
            <a:rect l="l" t="t" r="r" b="b"/>
            <a:pathLst>
              <a:path>
                <a:moveTo>
                  <a:pt x="0" y="0"/>
                </a:moveTo>
                <a:lnTo>
                  <a:pt x="0" y="0"/>
                </a:lnTo>
              </a:path>
            </a:pathLst>
          </a:custGeom>
          <a:ln w="9524">
            <a:solidFill>
              <a:srgbClr val="666666"/>
            </a:solidFill>
          </a:ln>
        </p:spPr>
        <p:txBody>
          <a:bodyPr wrap="square" lIns="0" tIns="0" rIns="0" bIns="0" rtlCol="0"/>
          <a:lstStyle/>
          <a:p>
            <a:endParaRPr sz="2400" dirty="0"/>
          </a:p>
        </p:txBody>
      </p:sp>
      <p:sp>
        <p:nvSpPr>
          <p:cNvPr id="99" name="object 99"/>
          <p:cNvSpPr/>
          <p:nvPr/>
        </p:nvSpPr>
        <p:spPr>
          <a:xfrm>
            <a:off x="11298609" y="1247673"/>
            <a:ext cx="816187" cy="460587"/>
          </a:xfrm>
          <a:custGeom>
            <a:avLst/>
            <a:gdLst/>
            <a:ahLst/>
            <a:cxnLst/>
            <a:rect l="l" t="t" r="r" b="b"/>
            <a:pathLst>
              <a:path w="612140" h="345440">
                <a:moveTo>
                  <a:pt x="1499" y="344999"/>
                </a:moveTo>
                <a:lnTo>
                  <a:pt x="66770" y="343710"/>
                </a:lnTo>
                <a:lnTo>
                  <a:pt x="131377" y="339970"/>
                </a:lnTo>
                <a:lnTo>
                  <a:pt x="194655" y="333966"/>
                </a:lnTo>
                <a:lnTo>
                  <a:pt x="255933" y="325888"/>
                </a:lnTo>
                <a:lnTo>
                  <a:pt x="314544" y="315924"/>
                </a:lnTo>
                <a:lnTo>
                  <a:pt x="369819" y="304263"/>
                </a:lnTo>
                <a:lnTo>
                  <a:pt x="421089" y="291093"/>
                </a:lnTo>
                <a:lnTo>
                  <a:pt x="467687" y="276602"/>
                </a:lnTo>
                <a:lnTo>
                  <a:pt x="508945" y="260981"/>
                </a:lnTo>
                <a:lnTo>
                  <a:pt x="544193" y="244416"/>
                </a:lnTo>
                <a:lnTo>
                  <a:pt x="593987" y="209212"/>
                </a:lnTo>
                <a:lnTo>
                  <a:pt x="611723" y="172499"/>
                </a:lnTo>
                <a:lnTo>
                  <a:pt x="607116" y="154048"/>
                </a:lnTo>
                <a:lnTo>
                  <a:pt x="572518" y="117902"/>
                </a:lnTo>
                <a:lnTo>
                  <a:pt x="508526" y="84018"/>
                </a:lnTo>
                <a:lnTo>
                  <a:pt x="467176" y="68396"/>
                </a:lnTo>
                <a:lnTo>
                  <a:pt x="420480" y="53906"/>
                </a:lnTo>
                <a:lnTo>
                  <a:pt x="369106" y="40736"/>
                </a:lnTo>
                <a:lnTo>
                  <a:pt x="313721" y="29074"/>
                </a:lnTo>
                <a:lnTo>
                  <a:pt x="254993" y="19110"/>
                </a:lnTo>
                <a:lnTo>
                  <a:pt x="193589" y="11032"/>
                </a:lnTo>
                <a:lnTo>
                  <a:pt x="130177" y="5029"/>
                </a:lnTo>
                <a:lnTo>
                  <a:pt x="65425" y="1288"/>
                </a:lnTo>
                <a:lnTo>
                  <a:pt x="0" y="0"/>
                </a:lnTo>
              </a:path>
            </a:pathLst>
          </a:custGeom>
          <a:ln w="9524">
            <a:solidFill>
              <a:srgbClr val="666666"/>
            </a:solidFill>
          </a:ln>
        </p:spPr>
        <p:txBody>
          <a:bodyPr wrap="square" lIns="0" tIns="0" rIns="0" bIns="0" rtlCol="0"/>
          <a:lstStyle/>
          <a:p>
            <a:endParaRPr sz="2400" dirty="0"/>
          </a:p>
        </p:txBody>
      </p:sp>
      <p:sp>
        <p:nvSpPr>
          <p:cNvPr id="100" name="object 100"/>
          <p:cNvSpPr/>
          <p:nvPr/>
        </p:nvSpPr>
        <p:spPr>
          <a:xfrm>
            <a:off x="10691245" y="870275"/>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101" name="object 101"/>
          <p:cNvSpPr/>
          <p:nvPr/>
        </p:nvSpPr>
        <p:spPr>
          <a:xfrm>
            <a:off x="10691245" y="870275"/>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102" name="object 102"/>
          <p:cNvSpPr txBox="1"/>
          <p:nvPr/>
        </p:nvSpPr>
        <p:spPr>
          <a:xfrm>
            <a:off x="10703945" y="840549"/>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103" name="object 103"/>
          <p:cNvSpPr/>
          <p:nvPr/>
        </p:nvSpPr>
        <p:spPr>
          <a:xfrm>
            <a:off x="10691245" y="1044480"/>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solidFill>
            <a:srgbClr val="B6D6A8"/>
          </a:solidFill>
        </p:spPr>
        <p:txBody>
          <a:bodyPr wrap="square" lIns="0" tIns="0" rIns="0" bIns="0" rtlCol="0"/>
          <a:lstStyle/>
          <a:p>
            <a:endParaRPr sz="2400" dirty="0"/>
          </a:p>
        </p:txBody>
      </p:sp>
      <p:sp>
        <p:nvSpPr>
          <p:cNvPr id="104" name="object 104"/>
          <p:cNvSpPr/>
          <p:nvPr/>
        </p:nvSpPr>
        <p:spPr>
          <a:xfrm>
            <a:off x="10691245" y="1044480"/>
            <a:ext cx="1160780" cy="123613"/>
          </a:xfrm>
          <a:custGeom>
            <a:avLst/>
            <a:gdLst/>
            <a:ahLst/>
            <a:cxnLst/>
            <a:rect l="l" t="t" r="r" b="b"/>
            <a:pathLst>
              <a:path w="870584" h="92709">
                <a:moveTo>
                  <a:pt x="0" y="0"/>
                </a:moveTo>
                <a:lnTo>
                  <a:pt x="870298" y="0"/>
                </a:lnTo>
                <a:lnTo>
                  <a:pt x="870298" y="92699"/>
                </a:lnTo>
                <a:lnTo>
                  <a:pt x="0" y="92699"/>
                </a:lnTo>
                <a:lnTo>
                  <a:pt x="0" y="0"/>
                </a:lnTo>
                <a:close/>
              </a:path>
            </a:pathLst>
          </a:custGeom>
          <a:ln w="19049">
            <a:solidFill>
              <a:srgbClr val="38751C"/>
            </a:solidFill>
          </a:ln>
        </p:spPr>
        <p:txBody>
          <a:bodyPr wrap="square" lIns="0" tIns="0" rIns="0" bIns="0" rtlCol="0"/>
          <a:lstStyle/>
          <a:p>
            <a:endParaRPr sz="2400" dirty="0"/>
          </a:p>
        </p:txBody>
      </p:sp>
      <p:sp>
        <p:nvSpPr>
          <p:cNvPr id="105" name="object 105"/>
          <p:cNvSpPr txBox="1"/>
          <p:nvPr/>
        </p:nvSpPr>
        <p:spPr>
          <a:xfrm>
            <a:off x="10703945" y="1014756"/>
            <a:ext cx="1135380" cy="160664"/>
          </a:xfrm>
          <a:prstGeom prst="rect">
            <a:avLst/>
          </a:prstGeom>
        </p:spPr>
        <p:txBody>
          <a:bodyPr vert="horz" wrap="square" lIns="0" tIns="16933" rIns="0" bIns="0" rtlCol="0">
            <a:spAutoFit/>
          </a:bodyPr>
          <a:lstStyle/>
          <a:p>
            <a:pPr marL="234521">
              <a:spcBef>
                <a:spcPts val="133"/>
              </a:spcBef>
            </a:pPr>
            <a:r>
              <a:rPr sz="933" spc="-13" dirty="0">
                <a:solidFill>
                  <a:srgbClr val="38751C"/>
                </a:solidFill>
                <a:latin typeface="Arial"/>
                <a:cs typeface="Arial"/>
              </a:rPr>
              <a:t>3x3 conv,</a:t>
            </a:r>
            <a:r>
              <a:rPr sz="933" spc="-27" dirty="0">
                <a:solidFill>
                  <a:srgbClr val="38751C"/>
                </a:solidFill>
                <a:latin typeface="Arial"/>
                <a:cs typeface="Arial"/>
              </a:rPr>
              <a:t> </a:t>
            </a:r>
            <a:r>
              <a:rPr sz="933" spc="-7" dirty="0">
                <a:solidFill>
                  <a:srgbClr val="38751C"/>
                </a:solidFill>
                <a:latin typeface="Arial"/>
                <a:cs typeface="Arial"/>
              </a:rPr>
              <a:t>64</a:t>
            </a:r>
            <a:endParaRPr sz="933" dirty="0">
              <a:latin typeface="Arial"/>
              <a:cs typeface="Arial"/>
            </a:endParaRPr>
          </a:p>
        </p:txBody>
      </p:sp>
      <p:sp>
        <p:nvSpPr>
          <p:cNvPr id="106" name="object 106"/>
          <p:cNvSpPr/>
          <p:nvPr/>
        </p:nvSpPr>
        <p:spPr>
          <a:xfrm>
            <a:off x="11271444" y="993681"/>
            <a:ext cx="0" cy="50800"/>
          </a:xfrm>
          <a:custGeom>
            <a:avLst/>
            <a:gdLst/>
            <a:ahLst/>
            <a:cxnLst/>
            <a:rect l="l" t="t" r="r" b="b"/>
            <a:pathLst>
              <a:path h="38100">
                <a:moveTo>
                  <a:pt x="0" y="38099"/>
                </a:moveTo>
                <a:lnTo>
                  <a:pt x="0" y="0"/>
                </a:lnTo>
              </a:path>
            </a:pathLst>
          </a:custGeom>
          <a:ln w="9524">
            <a:solidFill>
              <a:srgbClr val="666666"/>
            </a:solidFill>
          </a:ln>
        </p:spPr>
        <p:txBody>
          <a:bodyPr wrap="square" lIns="0" tIns="0" rIns="0" bIns="0" rtlCol="0"/>
          <a:lstStyle/>
          <a:p>
            <a:endParaRPr sz="2400" dirty="0"/>
          </a:p>
        </p:txBody>
      </p:sp>
      <p:sp>
        <p:nvSpPr>
          <p:cNvPr id="107" name="object 107"/>
          <p:cNvSpPr/>
          <p:nvPr/>
        </p:nvSpPr>
        <p:spPr>
          <a:xfrm>
            <a:off x="11271345" y="1168025"/>
            <a:ext cx="847" cy="51647"/>
          </a:xfrm>
          <a:custGeom>
            <a:avLst/>
            <a:gdLst/>
            <a:ahLst/>
            <a:cxnLst/>
            <a:rect l="l" t="t" r="r" b="b"/>
            <a:pathLst>
              <a:path w="634" h="38734">
                <a:moveTo>
                  <a:pt x="149" y="-4762"/>
                </a:moveTo>
                <a:lnTo>
                  <a:pt x="149" y="43462"/>
                </a:lnTo>
              </a:path>
            </a:pathLst>
          </a:custGeom>
          <a:ln w="9824">
            <a:solidFill>
              <a:srgbClr val="666666"/>
            </a:solidFill>
          </a:ln>
        </p:spPr>
        <p:txBody>
          <a:bodyPr wrap="square" lIns="0" tIns="0" rIns="0" bIns="0" rtlCol="0"/>
          <a:lstStyle/>
          <a:p>
            <a:endParaRPr sz="2400" dirty="0"/>
          </a:p>
        </p:txBody>
      </p:sp>
      <p:sp>
        <p:nvSpPr>
          <p:cNvPr id="108" name="object 108"/>
          <p:cNvSpPr/>
          <p:nvPr/>
        </p:nvSpPr>
        <p:spPr>
          <a:xfrm>
            <a:off x="11298744" y="778625"/>
            <a:ext cx="827193" cy="469900"/>
          </a:xfrm>
          <a:custGeom>
            <a:avLst/>
            <a:gdLst/>
            <a:ahLst/>
            <a:cxnLst/>
            <a:rect l="l" t="t" r="r" b="b"/>
            <a:pathLst>
              <a:path w="620395" h="352425">
                <a:moveTo>
                  <a:pt x="0" y="351899"/>
                </a:moveTo>
                <a:lnTo>
                  <a:pt x="66334" y="350584"/>
                </a:lnTo>
                <a:lnTo>
                  <a:pt x="131985" y="346769"/>
                </a:lnTo>
                <a:lnTo>
                  <a:pt x="196276" y="340645"/>
                </a:lnTo>
                <a:lnTo>
                  <a:pt x="258531" y="332406"/>
                </a:lnTo>
                <a:lnTo>
                  <a:pt x="318073" y="322243"/>
                </a:lnTo>
                <a:lnTo>
                  <a:pt x="374226" y="310348"/>
                </a:lnTo>
                <a:lnTo>
                  <a:pt x="426311" y="296915"/>
                </a:lnTo>
                <a:lnTo>
                  <a:pt x="473653" y="282135"/>
                </a:lnTo>
                <a:lnTo>
                  <a:pt x="515575" y="266200"/>
                </a:lnTo>
                <a:lnTo>
                  <a:pt x="551401" y="249304"/>
                </a:lnTo>
                <a:lnTo>
                  <a:pt x="602054" y="213396"/>
                </a:lnTo>
                <a:lnTo>
                  <a:pt x="620198" y="175949"/>
                </a:lnTo>
                <a:lnTo>
                  <a:pt x="615608" y="157129"/>
                </a:lnTo>
                <a:lnTo>
                  <a:pt x="580697" y="120260"/>
                </a:lnTo>
                <a:lnTo>
                  <a:pt x="515994" y="85698"/>
                </a:lnTo>
                <a:lnTo>
                  <a:pt x="474165" y="69764"/>
                </a:lnTo>
                <a:lnTo>
                  <a:pt x="426921" y="54984"/>
                </a:lnTo>
                <a:lnTo>
                  <a:pt x="374938" y="41550"/>
                </a:lnTo>
                <a:lnTo>
                  <a:pt x="318896" y="29656"/>
                </a:lnTo>
                <a:lnTo>
                  <a:pt x="259472" y="19492"/>
                </a:lnTo>
                <a:lnTo>
                  <a:pt x="197342" y="11253"/>
                </a:lnTo>
                <a:lnTo>
                  <a:pt x="133185" y="5129"/>
                </a:lnTo>
                <a:lnTo>
                  <a:pt x="67678" y="1314"/>
                </a:lnTo>
                <a:lnTo>
                  <a:pt x="1499" y="0"/>
                </a:lnTo>
              </a:path>
            </a:pathLst>
          </a:custGeom>
          <a:ln w="9524">
            <a:solidFill>
              <a:srgbClr val="666666"/>
            </a:solidFill>
          </a:ln>
        </p:spPr>
        <p:txBody>
          <a:bodyPr wrap="square" lIns="0" tIns="0" rIns="0" bIns="0" rtlCol="0"/>
          <a:lstStyle/>
          <a:p>
            <a:endParaRPr sz="2400" dirty="0"/>
          </a:p>
        </p:txBody>
      </p:sp>
      <p:sp>
        <p:nvSpPr>
          <p:cNvPr id="109" name="object 109"/>
          <p:cNvSpPr/>
          <p:nvPr/>
        </p:nvSpPr>
        <p:spPr>
          <a:xfrm>
            <a:off x="11246644" y="750455"/>
            <a:ext cx="54187" cy="56727"/>
          </a:xfrm>
          <a:custGeom>
            <a:avLst/>
            <a:gdLst/>
            <a:ahLst/>
            <a:cxnLst/>
            <a:rect l="l" t="t" r="r" b="b"/>
            <a:pathLst>
              <a:path w="40640" h="42545">
                <a:moveTo>
                  <a:pt x="20249" y="42299"/>
                </a:moveTo>
                <a:lnTo>
                  <a:pt x="12360" y="40637"/>
                </a:lnTo>
                <a:lnTo>
                  <a:pt x="5924" y="36104"/>
                </a:lnTo>
                <a:lnTo>
                  <a:pt x="1589" y="29382"/>
                </a:lnTo>
                <a:lnTo>
                  <a:pt x="0" y="21149"/>
                </a:lnTo>
                <a:lnTo>
                  <a:pt x="1589" y="12917"/>
                </a:lnTo>
                <a:lnTo>
                  <a:pt x="5924" y="6194"/>
                </a:lnTo>
                <a:lnTo>
                  <a:pt x="12360" y="1662"/>
                </a:lnTo>
                <a:lnTo>
                  <a:pt x="20249" y="0"/>
                </a:lnTo>
                <a:lnTo>
                  <a:pt x="25599" y="0"/>
                </a:lnTo>
                <a:lnTo>
                  <a:pt x="30749" y="2227"/>
                </a:lnTo>
                <a:lnTo>
                  <a:pt x="38349" y="10159"/>
                </a:lnTo>
                <a:lnTo>
                  <a:pt x="40499" y="15539"/>
                </a:lnTo>
                <a:lnTo>
                  <a:pt x="40499" y="21149"/>
                </a:lnTo>
                <a:lnTo>
                  <a:pt x="38907" y="29382"/>
                </a:lnTo>
                <a:lnTo>
                  <a:pt x="34565" y="36104"/>
                </a:lnTo>
                <a:lnTo>
                  <a:pt x="28128" y="40637"/>
                </a:lnTo>
                <a:lnTo>
                  <a:pt x="20249" y="42299"/>
                </a:lnTo>
                <a:close/>
              </a:path>
            </a:pathLst>
          </a:custGeom>
          <a:solidFill>
            <a:srgbClr val="CCCCCC"/>
          </a:solidFill>
        </p:spPr>
        <p:txBody>
          <a:bodyPr wrap="square" lIns="0" tIns="0" rIns="0" bIns="0" rtlCol="0"/>
          <a:lstStyle/>
          <a:p>
            <a:endParaRPr sz="2400" dirty="0"/>
          </a:p>
        </p:txBody>
      </p:sp>
      <p:sp>
        <p:nvSpPr>
          <p:cNvPr id="110" name="object 110"/>
          <p:cNvSpPr/>
          <p:nvPr/>
        </p:nvSpPr>
        <p:spPr>
          <a:xfrm>
            <a:off x="11246643" y="750455"/>
            <a:ext cx="54187" cy="56727"/>
          </a:xfrm>
          <a:custGeom>
            <a:avLst/>
            <a:gdLst/>
            <a:ahLst/>
            <a:cxnLst/>
            <a:rect l="l" t="t" r="r" b="b"/>
            <a:pathLst>
              <a:path w="40640" h="42545">
                <a:moveTo>
                  <a:pt x="0" y="21149"/>
                </a:moveTo>
                <a:lnTo>
                  <a:pt x="1589" y="12917"/>
                </a:lnTo>
                <a:lnTo>
                  <a:pt x="5924" y="6194"/>
                </a:lnTo>
                <a:lnTo>
                  <a:pt x="12360" y="1662"/>
                </a:lnTo>
                <a:lnTo>
                  <a:pt x="20249" y="0"/>
                </a:lnTo>
                <a:lnTo>
                  <a:pt x="25599" y="0"/>
                </a:lnTo>
                <a:lnTo>
                  <a:pt x="30749" y="2227"/>
                </a:lnTo>
                <a:lnTo>
                  <a:pt x="34549" y="6194"/>
                </a:lnTo>
                <a:lnTo>
                  <a:pt x="38349" y="10159"/>
                </a:lnTo>
                <a:lnTo>
                  <a:pt x="40499" y="15539"/>
                </a:lnTo>
                <a:lnTo>
                  <a:pt x="40499" y="21149"/>
                </a:lnTo>
                <a:lnTo>
                  <a:pt x="38907" y="29382"/>
                </a:lnTo>
                <a:lnTo>
                  <a:pt x="34565" y="36104"/>
                </a:lnTo>
                <a:lnTo>
                  <a:pt x="28128" y="40637"/>
                </a:lnTo>
                <a:lnTo>
                  <a:pt x="20249" y="42299"/>
                </a:lnTo>
                <a:lnTo>
                  <a:pt x="12360" y="40637"/>
                </a:lnTo>
                <a:lnTo>
                  <a:pt x="5924" y="36104"/>
                </a:lnTo>
                <a:lnTo>
                  <a:pt x="1589" y="29382"/>
                </a:lnTo>
                <a:lnTo>
                  <a:pt x="0" y="21149"/>
                </a:lnTo>
                <a:close/>
              </a:path>
            </a:pathLst>
          </a:custGeom>
          <a:ln w="9524">
            <a:solidFill>
              <a:srgbClr val="666666"/>
            </a:solidFill>
          </a:ln>
        </p:spPr>
        <p:txBody>
          <a:bodyPr wrap="square" lIns="0" tIns="0" rIns="0" bIns="0" rtlCol="0"/>
          <a:lstStyle/>
          <a:p>
            <a:endParaRPr sz="2400" dirty="0"/>
          </a:p>
        </p:txBody>
      </p:sp>
      <p:sp>
        <p:nvSpPr>
          <p:cNvPr id="111" name="object 111"/>
          <p:cNvSpPr/>
          <p:nvPr/>
        </p:nvSpPr>
        <p:spPr>
          <a:xfrm>
            <a:off x="11271445" y="806675"/>
            <a:ext cx="2540" cy="64347"/>
          </a:xfrm>
          <a:custGeom>
            <a:avLst/>
            <a:gdLst/>
            <a:ahLst/>
            <a:cxnLst/>
            <a:rect l="l" t="t" r="r" b="b"/>
            <a:pathLst>
              <a:path w="1904" h="48259">
                <a:moveTo>
                  <a:pt x="0" y="47699"/>
                </a:moveTo>
                <a:lnTo>
                  <a:pt x="1499" y="0"/>
                </a:lnTo>
              </a:path>
            </a:pathLst>
          </a:custGeom>
          <a:ln w="9524">
            <a:solidFill>
              <a:srgbClr val="666666"/>
            </a:solidFill>
          </a:ln>
        </p:spPr>
        <p:txBody>
          <a:bodyPr wrap="square" lIns="0" tIns="0" rIns="0" bIns="0" rtlCol="0"/>
          <a:lstStyle/>
          <a:p>
            <a:endParaRPr sz="2400" dirty="0"/>
          </a:p>
        </p:txBody>
      </p:sp>
      <p:sp>
        <p:nvSpPr>
          <p:cNvPr id="112" name="object 112"/>
          <p:cNvSpPr/>
          <p:nvPr/>
        </p:nvSpPr>
        <p:spPr>
          <a:xfrm>
            <a:off x="11273844" y="687296"/>
            <a:ext cx="0" cy="70273"/>
          </a:xfrm>
          <a:custGeom>
            <a:avLst/>
            <a:gdLst/>
            <a:ahLst/>
            <a:cxnLst/>
            <a:rect l="l" t="t" r="r" b="b"/>
            <a:pathLst>
              <a:path h="52704">
                <a:moveTo>
                  <a:pt x="0" y="0"/>
                </a:moveTo>
                <a:lnTo>
                  <a:pt x="0" y="52132"/>
                </a:lnTo>
              </a:path>
            </a:pathLst>
          </a:custGeom>
          <a:ln w="9824">
            <a:solidFill>
              <a:srgbClr val="666666"/>
            </a:solidFill>
          </a:ln>
        </p:spPr>
        <p:txBody>
          <a:bodyPr wrap="square" lIns="0" tIns="0" rIns="0" bIns="0" rtlCol="0"/>
          <a:lstStyle/>
          <a:p>
            <a:endParaRPr sz="2400" dirty="0"/>
          </a:p>
        </p:txBody>
      </p:sp>
      <p:graphicFrame>
        <p:nvGraphicFramePr>
          <p:cNvPr id="113" name="object 113"/>
          <p:cNvGraphicFramePr>
            <a:graphicFrameLocks noGrp="1"/>
          </p:cNvGraphicFramePr>
          <p:nvPr/>
        </p:nvGraphicFramePr>
        <p:xfrm>
          <a:off x="10681012" y="190632"/>
          <a:ext cx="1160780" cy="482597"/>
        </p:xfrm>
        <a:graphic>
          <a:graphicData uri="http://schemas.openxmlformats.org/drawingml/2006/table">
            <a:tbl>
              <a:tblPr firstRow="1" bandRow="1">
                <a:tableStyleId>{2D5ABB26-0587-4C30-8999-92F81FD0307C}</a:tableStyleId>
              </a:tblPr>
              <a:tblGrid>
                <a:gridCol w="1160780">
                  <a:extLst>
                    <a:ext uri="{9D8B030D-6E8A-4147-A177-3AD203B41FA5}">
                      <a16:colId xmlns:a16="http://schemas.microsoft.com/office/drawing/2014/main" val="20000"/>
                    </a:ext>
                  </a:extLst>
                </a:gridCol>
              </a:tblGrid>
              <a:tr h="151552">
                <a:tc>
                  <a:txBody>
                    <a:bodyPr/>
                    <a:lstStyle/>
                    <a:p>
                      <a:pPr marL="22225" algn="ctr">
                        <a:lnSpc>
                          <a:spcPts val="765"/>
                        </a:lnSpc>
                      </a:pPr>
                      <a:r>
                        <a:rPr sz="900" spc="-15" dirty="0">
                          <a:solidFill>
                            <a:srgbClr val="FF0000"/>
                          </a:solidFill>
                          <a:latin typeface="Arial"/>
                          <a:cs typeface="Arial"/>
                        </a:rPr>
                        <a:t>Softmax</a:t>
                      </a:r>
                      <a:endParaRPr sz="900" dirty="0">
                        <a:latin typeface="Arial"/>
                        <a:cs typeface="Arial"/>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lnB w="19050">
                      <a:solidFill>
                        <a:srgbClr val="38751C"/>
                      </a:solidFill>
                      <a:prstDash val="solid"/>
                    </a:lnB>
                    <a:solidFill>
                      <a:srgbClr val="F4CCCC"/>
                    </a:solidFill>
                  </a:tcPr>
                </a:tc>
                <a:extLst>
                  <a:ext uri="{0D108BD9-81ED-4DB2-BD59-A6C34878D82A}">
                    <a16:rowId xmlns:a16="http://schemas.microsoft.com/office/drawing/2014/main" val="10000"/>
                  </a:ext>
                </a:extLst>
              </a:tr>
              <a:tr h="179493">
                <a:tc>
                  <a:txBody>
                    <a:bodyPr/>
                    <a:lstStyle/>
                    <a:p>
                      <a:pPr marL="13970" algn="ctr">
                        <a:lnSpc>
                          <a:spcPct val="100000"/>
                        </a:lnSpc>
                        <a:spcBef>
                          <a:spcPts val="90"/>
                        </a:spcBef>
                      </a:pPr>
                      <a:r>
                        <a:rPr sz="900" spc="-35" dirty="0">
                          <a:solidFill>
                            <a:srgbClr val="38751C"/>
                          </a:solidFill>
                          <a:latin typeface="Arial"/>
                          <a:cs typeface="Arial"/>
                        </a:rPr>
                        <a:t>FC</a:t>
                      </a:r>
                      <a:r>
                        <a:rPr sz="900" spc="-15" dirty="0">
                          <a:solidFill>
                            <a:srgbClr val="38751C"/>
                          </a:solidFill>
                          <a:latin typeface="Arial"/>
                          <a:cs typeface="Arial"/>
                        </a:rPr>
                        <a:t> </a:t>
                      </a:r>
                      <a:r>
                        <a:rPr sz="900" spc="-5" dirty="0">
                          <a:solidFill>
                            <a:srgbClr val="38751C"/>
                          </a:solidFill>
                          <a:latin typeface="Arial"/>
                          <a:cs typeface="Arial"/>
                        </a:rPr>
                        <a:t>1000</a:t>
                      </a:r>
                      <a:endParaRPr sz="900" dirty="0">
                        <a:latin typeface="Arial"/>
                        <a:cs typeface="Arial"/>
                      </a:endParaRPr>
                    </a:p>
                  </a:txBody>
                  <a:tcPr marL="0" marR="0" marT="15240" marB="0">
                    <a:lnL w="19050">
                      <a:solidFill>
                        <a:srgbClr val="38751C"/>
                      </a:solidFill>
                      <a:prstDash val="solid"/>
                    </a:lnL>
                    <a:lnR w="19050">
                      <a:solidFill>
                        <a:srgbClr val="38751C"/>
                      </a:solidFill>
                      <a:prstDash val="solid"/>
                    </a:lnR>
                    <a:lnT w="19050">
                      <a:solidFill>
                        <a:srgbClr val="38751C"/>
                      </a:solidFill>
                      <a:prstDash val="solid"/>
                    </a:lnT>
                    <a:lnB w="19050">
                      <a:solidFill>
                        <a:srgbClr val="4985E8"/>
                      </a:solidFill>
                      <a:prstDash val="solid"/>
                    </a:lnB>
                    <a:solidFill>
                      <a:srgbClr val="D8E9D3"/>
                    </a:solidFill>
                  </a:tcPr>
                </a:tc>
                <a:extLst>
                  <a:ext uri="{0D108BD9-81ED-4DB2-BD59-A6C34878D82A}">
                    <a16:rowId xmlns:a16="http://schemas.microsoft.com/office/drawing/2014/main" val="10001"/>
                  </a:ext>
                </a:extLst>
              </a:tr>
              <a:tr h="151552">
                <a:tc>
                  <a:txBody>
                    <a:bodyPr/>
                    <a:lstStyle/>
                    <a:p>
                      <a:pPr marL="18415" algn="ctr">
                        <a:lnSpc>
                          <a:spcPts val="705"/>
                        </a:lnSpc>
                        <a:spcBef>
                          <a:spcPts val="90"/>
                        </a:spcBef>
                      </a:pPr>
                      <a:r>
                        <a:rPr sz="900" spc="-20" dirty="0">
                          <a:solidFill>
                            <a:srgbClr val="4985E8"/>
                          </a:solidFill>
                          <a:latin typeface="Arial"/>
                          <a:cs typeface="Arial"/>
                        </a:rPr>
                        <a:t>Pool</a:t>
                      </a:r>
                      <a:endParaRPr sz="900" dirty="0">
                        <a:latin typeface="Arial"/>
                        <a:cs typeface="Arial"/>
                      </a:endParaRPr>
                    </a:p>
                  </a:txBody>
                  <a:tcPr marL="0" marR="0" marT="15240" marB="0">
                    <a:lnL w="19050">
                      <a:solidFill>
                        <a:srgbClr val="4985E8"/>
                      </a:solidFill>
                      <a:prstDash val="solid"/>
                    </a:lnL>
                    <a:lnR w="19050">
                      <a:solidFill>
                        <a:srgbClr val="4985E8"/>
                      </a:solidFill>
                      <a:prstDash val="solid"/>
                    </a:lnR>
                    <a:lnT w="19050">
                      <a:solidFill>
                        <a:srgbClr val="4985E8"/>
                      </a:solidFill>
                      <a:prstDash val="solid"/>
                    </a:lnT>
                    <a:lnB w="19050">
                      <a:solidFill>
                        <a:srgbClr val="4985E8"/>
                      </a:solidFill>
                      <a:prstDash val="solid"/>
                    </a:lnB>
                    <a:solidFill>
                      <a:srgbClr val="C8DAF7"/>
                    </a:solidFill>
                  </a:tcPr>
                </a:tc>
                <a:extLst>
                  <a:ext uri="{0D108BD9-81ED-4DB2-BD59-A6C34878D82A}">
                    <a16:rowId xmlns:a16="http://schemas.microsoft.com/office/drawing/2014/main" val="10002"/>
                  </a:ext>
                </a:extLst>
              </a:tr>
            </a:tbl>
          </a:graphicData>
        </a:graphic>
      </p:graphicFrame>
      <p:sp>
        <p:nvSpPr>
          <p:cNvPr id="114" name="object 114"/>
          <p:cNvSpPr txBox="1"/>
          <p:nvPr/>
        </p:nvSpPr>
        <p:spPr>
          <a:xfrm>
            <a:off x="7544778" y="2929617"/>
            <a:ext cx="429260" cy="304421"/>
          </a:xfrm>
          <a:prstGeom prst="rect">
            <a:avLst/>
          </a:prstGeom>
        </p:spPr>
        <p:txBody>
          <a:bodyPr vert="horz" wrap="square" lIns="0" tIns="16933" rIns="0" bIns="0" rtlCol="0">
            <a:spAutoFit/>
          </a:bodyPr>
          <a:lstStyle/>
          <a:p>
            <a:pPr marL="16933">
              <a:spcBef>
                <a:spcPts val="133"/>
              </a:spcBef>
            </a:pPr>
            <a:r>
              <a:rPr sz="1867" dirty="0">
                <a:latin typeface="Arial"/>
                <a:cs typeface="Arial"/>
              </a:rPr>
              <a:t>relu</a:t>
            </a:r>
          </a:p>
        </p:txBody>
      </p:sp>
      <p:sp>
        <p:nvSpPr>
          <p:cNvPr id="115" name="object 115"/>
          <p:cNvSpPr/>
          <p:nvPr/>
        </p:nvSpPr>
        <p:spPr>
          <a:xfrm>
            <a:off x="6911686" y="3355560"/>
            <a:ext cx="1154853" cy="414867"/>
          </a:xfrm>
          <a:custGeom>
            <a:avLst/>
            <a:gdLst/>
            <a:ahLst/>
            <a:cxnLst/>
            <a:rect l="l" t="t" r="r" b="b"/>
            <a:pathLst>
              <a:path w="866139" h="311150">
                <a:moveTo>
                  <a:pt x="0" y="0"/>
                </a:moveTo>
                <a:lnTo>
                  <a:pt x="866098" y="0"/>
                </a:lnTo>
                <a:lnTo>
                  <a:pt x="866098" y="311099"/>
                </a:lnTo>
                <a:lnTo>
                  <a:pt x="0" y="311099"/>
                </a:lnTo>
                <a:lnTo>
                  <a:pt x="0" y="0"/>
                </a:lnTo>
                <a:close/>
              </a:path>
            </a:pathLst>
          </a:custGeom>
          <a:solidFill>
            <a:srgbClr val="FBE4CD"/>
          </a:solidFill>
        </p:spPr>
        <p:txBody>
          <a:bodyPr wrap="square" lIns="0" tIns="0" rIns="0" bIns="0" rtlCol="0"/>
          <a:lstStyle/>
          <a:p>
            <a:endParaRPr sz="2400" dirty="0"/>
          </a:p>
        </p:txBody>
      </p:sp>
      <p:sp>
        <p:nvSpPr>
          <p:cNvPr id="116" name="object 116"/>
          <p:cNvSpPr txBox="1"/>
          <p:nvPr/>
        </p:nvSpPr>
        <p:spPr>
          <a:xfrm>
            <a:off x="6911686" y="3355559"/>
            <a:ext cx="1154853" cy="325729"/>
          </a:xfrm>
          <a:prstGeom prst="rect">
            <a:avLst/>
          </a:prstGeom>
          <a:ln w="19049">
            <a:solidFill>
              <a:srgbClr val="FF9900"/>
            </a:solidFill>
          </a:ln>
        </p:spPr>
        <p:txBody>
          <a:bodyPr vert="horz" wrap="square" lIns="0" tIns="78739" rIns="0" bIns="0" rtlCol="0">
            <a:spAutoFit/>
          </a:bodyPr>
          <a:lstStyle/>
          <a:p>
            <a:pPr marL="365751">
              <a:spcBef>
                <a:spcPts val="619"/>
              </a:spcBef>
            </a:pPr>
            <a:r>
              <a:rPr sz="1600" spc="-27" dirty="0">
                <a:solidFill>
                  <a:srgbClr val="FF9900"/>
                </a:solidFill>
                <a:latin typeface="Arial"/>
                <a:cs typeface="Arial"/>
              </a:rPr>
              <a:t>conv</a:t>
            </a:r>
            <a:endParaRPr sz="1600" dirty="0">
              <a:latin typeface="Arial"/>
              <a:cs typeface="Arial"/>
            </a:endParaRPr>
          </a:p>
        </p:txBody>
      </p:sp>
      <p:sp>
        <p:nvSpPr>
          <p:cNvPr id="117" name="object 117"/>
          <p:cNvSpPr/>
          <p:nvPr/>
        </p:nvSpPr>
        <p:spPr>
          <a:xfrm>
            <a:off x="6911819" y="2421131"/>
            <a:ext cx="1154853" cy="414867"/>
          </a:xfrm>
          <a:custGeom>
            <a:avLst/>
            <a:gdLst/>
            <a:ahLst/>
            <a:cxnLst/>
            <a:rect l="l" t="t" r="r" b="b"/>
            <a:pathLst>
              <a:path w="866139" h="311150">
                <a:moveTo>
                  <a:pt x="0" y="0"/>
                </a:moveTo>
                <a:lnTo>
                  <a:pt x="866098" y="0"/>
                </a:lnTo>
                <a:lnTo>
                  <a:pt x="866098" y="311099"/>
                </a:lnTo>
                <a:lnTo>
                  <a:pt x="0" y="311099"/>
                </a:lnTo>
                <a:lnTo>
                  <a:pt x="0" y="0"/>
                </a:lnTo>
                <a:close/>
              </a:path>
            </a:pathLst>
          </a:custGeom>
          <a:solidFill>
            <a:srgbClr val="FBE4CD"/>
          </a:solidFill>
        </p:spPr>
        <p:txBody>
          <a:bodyPr wrap="square" lIns="0" tIns="0" rIns="0" bIns="0" rtlCol="0"/>
          <a:lstStyle/>
          <a:p>
            <a:endParaRPr sz="2400" dirty="0"/>
          </a:p>
        </p:txBody>
      </p:sp>
      <p:sp>
        <p:nvSpPr>
          <p:cNvPr id="118" name="object 118"/>
          <p:cNvSpPr txBox="1"/>
          <p:nvPr/>
        </p:nvSpPr>
        <p:spPr>
          <a:xfrm>
            <a:off x="6911819" y="2421131"/>
            <a:ext cx="1154853" cy="325729"/>
          </a:xfrm>
          <a:prstGeom prst="rect">
            <a:avLst/>
          </a:prstGeom>
          <a:ln w="19049">
            <a:solidFill>
              <a:srgbClr val="FF9900"/>
            </a:solidFill>
          </a:ln>
        </p:spPr>
        <p:txBody>
          <a:bodyPr vert="horz" wrap="square" lIns="0" tIns="78739" rIns="0" bIns="0" rtlCol="0">
            <a:spAutoFit/>
          </a:bodyPr>
          <a:lstStyle/>
          <a:p>
            <a:pPr marL="365751">
              <a:spcBef>
                <a:spcPts val="619"/>
              </a:spcBef>
            </a:pPr>
            <a:r>
              <a:rPr sz="1600" spc="-27" dirty="0">
                <a:solidFill>
                  <a:srgbClr val="FF9900"/>
                </a:solidFill>
                <a:latin typeface="Arial"/>
                <a:cs typeface="Arial"/>
              </a:rPr>
              <a:t>conv</a:t>
            </a:r>
            <a:endParaRPr sz="1600" dirty="0">
              <a:latin typeface="Arial"/>
              <a:cs typeface="Arial"/>
            </a:endParaRPr>
          </a:p>
        </p:txBody>
      </p:sp>
      <p:sp>
        <p:nvSpPr>
          <p:cNvPr id="119" name="object 119"/>
          <p:cNvSpPr/>
          <p:nvPr/>
        </p:nvSpPr>
        <p:spPr>
          <a:xfrm>
            <a:off x="7489084" y="2912174"/>
            <a:ext cx="0" cy="443653"/>
          </a:xfrm>
          <a:custGeom>
            <a:avLst/>
            <a:gdLst/>
            <a:ahLst/>
            <a:cxnLst/>
            <a:rect l="l" t="t" r="r" b="b"/>
            <a:pathLst>
              <a:path h="332739">
                <a:moveTo>
                  <a:pt x="0" y="332539"/>
                </a:moveTo>
                <a:lnTo>
                  <a:pt x="0" y="0"/>
                </a:lnTo>
              </a:path>
            </a:pathLst>
          </a:custGeom>
          <a:ln w="9524">
            <a:solidFill>
              <a:srgbClr val="000000"/>
            </a:solidFill>
          </a:ln>
        </p:spPr>
        <p:txBody>
          <a:bodyPr wrap="square" lIns="0" tIns="0" rIns="0" bIns="0" rtlCol="0"/>
          <a:lstStyle/>
          <a:p>
            <a:endParaRPr sz="2400" dirty="0"/>
          </a:p>
        </p:txBody>
      </p:sp>
      <p:sp>
        <p:nvSpPr>
          <p:cNvPr id="120" name="object 120"/>
          <p:cNvSpPr/>
          <p:nvPr/>
        </p:nvSpPr>
        <p:spPr>
          <a:xfrm>
            <a:off x="7468118" y="2854541"/>
            <a:ext cx="42333" cy="58420"/>
          </a:xfrm>
          <a:custGeom>
            <a:avLst/>
            <a:gdLst/>
            <a:ahLst/>
            <a:cxnLst/>
            <a:rect l="l" t="t" r="r" b="b"/>
            <a:pathLst>
              <a:path w="31750" h="43814">
                <a:moveTo>
                  <a:pt x="31474" y="43224"/>
                </a:moveTo>
                <a:lnTo>
                  <a:pt x="0" y="43224"/>
                </a:lnTo>
                <a:lnTo>
                  <a:pt x="15724" y="0"/>
                </a:lnTo>
                <a:lnTo>
                  <a:pt x="31474" y="43224"/>
                </a:lnTo>
                <a:close/>
              </a:path>
            </a:pathLst>
          </a:custGeom>
          <a:solidFill>
            <a:srgbClr val="000000"/>
          </a:solidFill>
        </p:spPr>
        <p:txBody>
          <a:bodyPr wrap="square" lIns="0" tIns="0" rIns="0" bIns="0" rtlCol="0"/>
          <a:lstStyle/>
          <a:p>
            <a:endParaRPr sz="2400" dirty="0"/>
          </a:p>
        </p:txBody>
      </p:sp>
      <p:sp>
        <p:nvSpPr>
          <p:cNvPr id="121" name="object 121"/>
          <p:cNvSpPr/>
          <p:nvPr/>
        </p:nvSpPr>
        <p:spPr>
          <a:xfrm>
            <a:off x="7468118" y="2854541"/>
            <a:ext cx="42333" cy="58420"/>
          </a:xfrm>
          <a:custGeom>
            <a:avLst/>
            <a:gdLst/>
            <a:ahLst/>
            <a:cxnLst/>
            <a:rect l="l" t="t" r="r" b="b"/>
            <a:pathLst>
              <a:path w="31750" h="43814">
                <a:moveTo>
                  <a:pt x="31474" y="43224"/>
                </a:moveTo>
                <a:lnTo>
                  <a:pt x="15724" y="0"/>
                </a:lnTo>
                <a:lnTo>
                  <a:pt x="0" y="43224"/>
                </a:lnTo>
                <a:lnTo>
                  <a:pt x="31474" y="43224"/>
                </a:lnTo>
                <a:close/>
              </a:path>
            </a:pathLst>
          </a:custGeom>
          <a:ln w="9524">
            <a:solidFill>
              <a:srgbClr val="000000"/>
            </a:solidFill>
          </a:ln>
        </p:spPr>
        <p:txBody>
          <a:bodyPr wrap="square" lIns="0" tIns="0" rIns="0" bIns="0" rtlCol="0"/>
          <a:lstStyle/>
          <a:p>
            <a:endParaRPr sz="2400" dirty="0"/>
          </a:p>
        </p:txBody>
      </p:sp>
      <p:sp>
        <p:nvSpPr>
          <p:cNvPr id="122" name="object 122"/>
          <p:cNvSpPr/>
          <p:nvPr/>
        </p:nvSpPr>
        <p:spPr>
          <a:xfrm>
            <a:off x="7489217" y="2121333"/>
            <a:ext cx="0" cy="300567"/>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endParaRPr sz="2400" dirty="0"/>
          </a:p>
        </p:txBody>
      </p:sp>
      <p:sp>
        <p:nvSpPr>
          <p:cNvPr id="123" name="object 123"/>
          <p:cNvSpPr/>
          <p:nvPr/>
        </p:nvSpPr>
        <p:spPr>
          <a:xfrm>
            <a:off x="7468218" y="2063699"/>
            <a:ext cx="42333" cy="58420"/>
          </a:xfrm>
          <a:custGeom>
            <a:avLst/>
            <a:gdLst/>
            <a:ahLst/>
            <a:cxnLst/>
            <a:rect l="l" t="t" r="r" b="b"/>
            <a:pathLst>
              <a:path w="31750" h="43815">
                <a:moveTo>
                  <a:pt x="31474" y="43224"/>
                </a:moveTo>
                <a:lnTo>
                  <a:pt x="0" y="43224"/>
                </a:lnTo>
                <a:lnTo>
                  <a:pt x="15749" y="0"/>
                </a:lnTo>
                <a:lnTo>
                  <a:pt x="31474" y="43224"/>
                </a:lnTo>
                <a:close/>
              </a:path>
            </a:pathLst>
          </a:custGeom>
          <a:solidFill>
            <a:srgbClr val="000000"/>
          </a:solidFill>
        </p:spPr>
        <p:txBody>
          <a:bodyPr wrap="square" lIns="0" tIns="0" rIns="0" bIns="0" rtlCol="0"/>
          <a:lstStyle/>
          <a:p>
            <a:endParaRPr sz="2400" dirty="0"/>
          </a:p>
        </p:txBody>
      </p:sp>
      <p:sp>
        <p:nvSpPr>
          <p:cNvPr id="124" name="object 124"/>
          <p:cNvSpPr/>
          <p:nvPr/>
        </p:nvSpPr>
        <p:spPr>
          <a:xfrm>
            <a:off x="7468218" y="2063699"/>
            <a:ext cx="42333" cy="58420"/>
          </a:xfrm>
          <a:custGeom>
            <a:avLst/>
            <a:gdLst/>
            <a:ahLst/>
            <a:cxnLst/>
            <a:rect l="l" t="t" r="r" b="b"/>
            <a:pathLst>
              <a:path w="31750" h="43815">
                <a:moveTo>
                  <a:pt x="31474" y="43224"/>
                </a:moveTo>
                <a:lnTo>
                  <a:pt x="15749" y="0"/>
                </a:lnTo>
                <a:lnTo>
                  <a:pt x="0" y="43224"/>
                </a:lnTo>
                <a:lnTo>
                  <a:pt x="31474" y="43224"/>
                </a:lnTo>
                <a:close/>
              </a:path>
            </a:pathLst>
          </a:custGeom>
          <a:ln w="9524">
            <a:solidFill>
              <a:srgbClr val="000000"/>
            </a:solidFill>
          </a:ln>
        </p:spPr>
        <p:txBody>
          <a:bodyPr wrap="square" lIns="0" tIns="0" rIns="0" bIns="0" rtlCol="0"/>
          <a:lstStyle/>
          <a:p>
            <a:endParaRPr sz="2400" dirty="0"/>
          </a:p>
        </p:txBody>
      </p:sp>
      <p:sp>
        <p:nvSpPr>
          <p:cNvPr id="125" name="object 125"/>
          <p:cNvSpPr/>
          <p:nvPr/>
        </p:nvSpPr>
        <p:spPr>
          <a:xfrm>
            <a:off x="7394186" y="3782509"/>
            <a:ext cx="189799" cy="481415"/>
          </a:xfrm>
          <a:prstGeom prst="rect">
            <a:avLst/>
          </a:prstGeom>
          <a:blipFill>
            <a:blip r:embed="rId2" cstate="print"/>
            <a:stretch>
              <a:fillRect/>
            </a:stretch>
          </a:blipFill>
        </p:spPr>
        <p:txBody>
          <a:bodyPr wrap="square" lIns="0" tIns="0" rIns="0" bIns="0" rtlCol="0"/>
          <a:lstStyle/>
          <a:p>
            <a:endParaRPr sz="2400" dirty="0"/>
          </a:p>
        </p:txBody>
      </p:sp>
      <p:sp>
        <p:nvSpPr>
          <p:cNvPr id="126" name="object 126"/>
          <p:cNvSpPr/>
          <p:nvPr/>
        </p:nvSpPr>
        <p:spPr>
          <a:xfrm>
            <a:off x="7571284" y="1954463"/>
            <a:ext cx="1163320" cy="2214880"/>
          </a:xfrm>
          <a:custGeom>
            <a:avLst/>
            <a:gdLst/>
            <a:ahLst/>
            <a:cxnLst/>
            <a:rect l="l" t="t" r="r" b="b"/>
            <a:pathLst>
              <a:path w="872490" h="1661160">
                <a:moveTo>
                  <a:pt x="0" y="1660921"/>
                </a:moveTo>
                <a:lnTo>
                  <a:pt x="45056" y="1659448"/>
                </a:lnTo>
                <a:lnTo>
                  <a:pt x="89955" y="1655095"/>
                </a:lnTo>
                <a:lnTo>
                  <a:pt x="134597" y="1647967"/>
                </a:lnTo>
                <a:lnTo>
                  <a:pt x="178878" y="1638166"/>
                </a:lnTo>
                <a:lnTo>
                  <a:pt x="222699" y="1625795"/>
                </a:lnTo>
                <a:lnTo>
                  <a:pt x="265956" y="1610956"/>
                </a:lnTo>
                <a:lnTo>
                  <a:pt x="308549" y="1593753"/>
                </a:lnTo>
                <a:lnTo>
                  <a:pt x="350376" y="1574288"/>
                </a:lnTo>
                <a:lnTo>
                  <a:pt x="391336" y="1552664"/>
                </a:lnTo>
                <a:lnTo>
                  <a:pt x="431326" y="1528983"/>
                </a:lnTo>
                <a:lnTo>
                  <a:pt x="470246" y="1503350"/>
                </a:lnTo>
                <a:lnTo>
                  <a:pt x="507993" y="1475866"/>
                </a:lnTo>
                <a:lnTo>
                  <a:pt x="544467" y="1446634"/>
                </a:lnTo>
                <a:lnTo>
                  <a:pt x="579565" y="1415757"/>
                </a:lnTo>
                <a:lnTo>
                  <a:pt x="613187" y="1383338"/>
                </a:lnTo>
                <a:lnTo>
                  <a:pt x="645230" y="1349479"/>
                </a:lnTo>
                <a:lnTo>
                  <a:pt x="675593" y="1314284"/>
                </a:lnTo>
                <a:lnTo>
                  <a:pt x="704175" y="1277856"/>
                </a:lnTo>
                <a:lnTo>
                  <a:pt x="730873" y="1240296"/>
                </a:lnTo>
                <a:lnTo>
                  <a:pt x="755587" y="1201708"/>
                </a:lnTo>
                <a:lnTo>
                  <a:pt x="778215" y="1162196"/>
                </a:lnTo>
                <a:lnTo>
                  <a:pt x="798655" y="1121860"/>
                </a:lnTo>
                <a:lnTo>
                  <a:pt x="816806" y="1080805"/>
                </a:lnTo>
                <a:lnTo>
                  <a:pt x="832566" y="1039133"/>
                </a:lnTo>
                <a:lnTo>
                  <a:pt x="845833" y="996947"/>
                </a:lnTo>
                <a:lnTo>
                  <a:pt x="856507" y="954349"/>
                </a:lnTo>
                <a:lnTo>
                  <a:pt x="864485" y="911444"/>
                </a:lnTo>
                <a:lnTo>
                  <a:pt x="869665" y="868332"/>
                </a:lnTo>
                <a:lnTo>
                  <a:pt x="871948" y="825118"/>
                </a:lnTo>
                <a:lnTo>
                  <a:pt x="870995" y="776922"/>
                </a:lnTo>
                <a:lnTo>
                  <a:pt x="866457" y="728870"/>
                </a:lnTo>
                <a:lnTo>
                  <a:pt x="858479" y="681102"/>
                </a:lnTo>
                <a:lnTo>
                  <a:pt x="847209" y="633763"/>
                </a:lnTo>
                <a:lnTo>
                  <a:pt x="832791" y="586994"/>
                </a:lnTo>
                <a:lnTo>
                  <a:pt x="815372" y="540939"/>
                </a:lnTo>
                <a:lnTo>
                  <a:pt x="795097" y="495739"/>
                </a:lnTo>
                <a:lnTo>
                  <a:pt x="772114" y="451538"/>
                </a:lnTo>
                <a:lnTo>
                  <a:pt x="746568" y="408479"/>
                </a:lnTo>
                <a:lnTo>
                  <a:pt x="718605" y="366703"/>
                </a:lnTo>
                <a:lnTo>
                  <a:pt x="688370" y="326354"/>
                </a:lnTo>
                <a:lnTo>
                  <a:pt x="656011" y="287574"/>
                </a:lnTo>
                <a:lnTo>
                  <a:pt x="621673" y="250506"/>
                </a:lnTo>
                <a:lnTo>
                  <a:pt x="582415" y="212447"/>
                </a:lnTo>
                <a:lnTo>
                  <a:pt x="541190" y="176746"/>
                </a:lnTo>
                <a:lnTo>
                  <a:pt x="498186" y="143584"/>
                </a:lnTo>
                <a:lnTo>
                  <a:pt x="453590" y="113142"/>
                </a:lnTo>
                <a:lnTo>
                  <a:pt x="407590" y="85603"/>
                </a:lnTo>
                <a:lnTo>
                  <a:pt x="360374" y="61147"/>
                </a:lnTo>
                <a:lnTo>
                  <a:pt x="324265" y="44937"/>
                </a:lnTo>
                <a:lnTo>
                  <a:pt x="287652" y="30640"/>
                </a:lnTo>
                <a:lnTo>
                  <a:pt x="250613" y="18333"/>
                </a:lnTo>
                <a:lnTo>
                  <a:pt x="213224" y="8092"/>
                </a:lnTo>
                <a:lnTo>
                  <a:pt x="194424" y="3769"/>
                </a:lnTo>
                <a:lnTo>
                  <a:pt x="191299" y="3094"/>
                </a:lnTo>
                <a:lnTo>
                  <a:pt x="188149" y="2442"/>
                </a:lnTo>
                <a:lnTo>
                  <a:pt x="185024" y="1814"/>
                </a:lnTo>
                <a:lnTo>
                  <a:pt x="175599" y="0"/>
                </a:lnTo>
              </a:path>
            </a:pathLst>
          </a:custGeom>
          <a:ln w="19049">
            <a:solidFill>
              <a:srgbClr val="000000"/>
            </a:solidFill>
          </a:ln>
        </p:spPr>
        <p:txBody>
          <a:bodyPr wrap="square" lIns="0" tIns="0" rIns="0" bIns="0" rtlCol="0"/>
          <a:lstStyle/>
          <a:p>
            <a:endParaRPr sz="2400" dirty="0"/>
          </a:p>
        </p:txBody>
      </p:sp>
      <p:sp>
        <p:nvSpPr>
          <p:cNvPr id="127" name="object 127"/>
          <p:cNvSpPr/>
          <p:nvPr/>
        </p:nvSpPr>
        <p:spPr>
          <a:xfrm>
            <a:off x="7677951" y="1899990"/>
            <a:ext cx="144099" cy="108943"/>
          </a:xfrm>
          <a:prstGeom prst="rect">
            <a:avLst/>
          </a:prstGeom>
          <a:blipFill>
            <a:blip r:embed="rId3" cstate="print"/>
            <a:stretch>
              <a:fillRect/>
            </a:stretch>
          </a:blipFill>
        </p:spPr>
        <p:txBody>
          <a:bodyPr wrap="square" lIns="0" tIns="0" rIns="0" bIns="0" rtlCol="0"/>
          <a:lstStyle/>
          <a:p>
            <a:endParaRPr sz="2400" dirty="0"/>
          </a:p>
        </p:txBody>
      </p:sp>
      <p:sp>
        <p:nvSpPr>
          <p:cNvPr id="128" name="object 128"/>
          <p:cNvSpPr txBox="1"/>
          <p:nvPr/>
        </p:nvSpPr>
        <p:spPr>
          <a:xfrm>
            <a:off x="8832269" y="2785498"/>
            <a:ext cx="784860" cy="581355"/>
          </a:xfrm>
          <a:prstGeom prst="rect">
            <a:avLst/>
          </a:prstGeom>
        </p:spPr>
        <p:txBody>
          <a:bodyPr vert="horz" wrap="square" lIns="0" tIns="16933" rIns="0" bIns="0" rtlCol="0">
            <a:spAutoFit/>
          </a:bodyPr>
          <a:lstStyle/>
          <a:p>
            <a:pPr algn="ctr">
              <a:lnSpc>
                <a:spcPts val="2219"/>
              </a:lnSpc>
              <a:spcBef>
                <a:spcPts val="133"/>
              </a:spcBef>
            </a:pPr>
            <a:r>
              <a:rPr sz="1867" dirty="0">
                <a:latin typeface="Arial"/>
                <a:cs typeface="Arial"/>
              </a:rPr>
              <a:t>X</a:t>
            </a:r>
          </a:p>
          <a:p>
            <a:pPr algn="ctr">
              <a:lnSpc>
                <a:spcPts val="2219"/>
              </a:lnSpc>
            </a:pPr>
            <a:r>
              <a:rPr sz="1867" spc="-7" dirty="0">
                <a:latin typeface="Arial"/>
                <a:cs typeface="Arial"/>
              </a:rPr>
              <a:t>identity</a:t>
            </a:r>
            <a:endParaRPr sz="1867" dirty="0">
              <a:latin typeface="Arial"/>
              <a:cs typeface="Arial"/>
            </a:endParaRPr>
          </a:p>
        </p:txBody>
      </p:sp>
      <p:sp>
        <p:nvSpPr>
          <p:cNvPr id="129" name="object 129"/>
          <p:cNvSpPr txBox="1"/>
          <p:nvPr/>
        </p:nvSpPr>
        <p:spPr>
          <a:xfrm>
            <a:off x="6399448" y="1703815"/>
            <a:ext cx="841587"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F(x) </a:t>
            </a:r>
            <a:r>
              <a:rPr sz="1867" dirty="0">
                <a:latin typeface="Arial"/>
                <a:cs typeface="Arial"/>
              </a:rPr>
              <a:t>+</a:t>
            </a:r>
            <a:r>
              <a:rPr sz="1867" spc="-120" dirty="0">
                <a:latin typeface="Arial"/>
                <a:cs typeface="Arial"/>
              </a:rPr>
              <a:t> </a:t>
            </a:r>
            <a:r>
              <a:rPr sz="1867" dirty="0">
                <a:latin typeface="Arial"/>
                <a:cs typeface="Arial"/>
              </a:rPr>
              <a:t>x</a:t>
            </a:r>
          </a:p>
        </p:txBody>
      </p:sp>
      <p:sp>
        <p:nvSpPr>
          <p:cNvPr id="130" name="object 130"/>
          <p:cNvSpPr txBox="1"/>
          <p:nvPr/>
        </p:nvSpPr>
        <p:spPr>
          <a:xfrm>
            <a:off x="6021219" y="2879147"/>
            <a:ext cx="454660" cy="304421"/>
          </a:xfrm>
          <a:prstGeom prst="rect">
            <a:avLst/>
          </a:prstGeom>
        </p:spPr>
        <p:txBody>
          <a:bodyPr vert="horz" wrap="square" lIns="0" tIns="16933" rIns="0" bIns="0" rtlCol="0">
            <a:spAutoFit/>
          </a:bodyPr>
          <a:lstStyle/>
          <a:p>
            <a:pPr marL="16933">
              <a:spcBef>
                <a:spcPts val="133"/>
              </a:spcBef>
            </a:pPr>
            <a:r>
              <a:rPr sz="1867" spc="-7" dirty="0">
                <a:latin typeface="Arial"/>
                <a:cs typeface="Arial"/>
              </a:rPr>
              <a:t>F(x)</a:t>
            </a:r>
            <a:endParaRPr sz="1867" dirty="0">
              <a:latin typeface="Arial"/>
              <a:cs typeface="Arial"/>
            </a:endParaRPr>
          </a:p>
        </p:txBody>
      </p:sp>
      <p:sp>
        <p:nvSpPr>
          <p:cNvPr id="131" name="object 131"/>
          <p:cNvSpPr txBox="1"/>
          <p:nvPr/>
        </p:nvSpPr>
        <p:spPr>
          <a:xfrm>
            <a:off x="7646377" y="1405621"/>
            <a:ext cx="429260" cy="304421"/>
          </a:xfrm>
          <a:prstGeom prst="rect">
            <a:avLst/>
          </a:prstGeom>
        </p:spPr>
        <p:txBody>
          <a:bodyPr vert="horz" wrap="square" lIns="0" tIns="16933" rIns="0" bIns="0" rtlCol="0">
            <a:spAutoFit/>
          </a:bodyPr>
          <a:lstStyle/>
          <a:p>
            <a:pPr marL="16933">
              <a:spcBef>
                <a:spcPts val="133"/>
              </a:spcBef>
            </a:pPr>
            <a:r>
              <a:rPr sz="1867" dirty="0">
                <a:latin typeface="Arial"/>
                <a:cs typeface="Arial"/>
              </a:rPr>
              <a:t>relu</a:t>
            </a:r>
          </a:p>
        </p:txBody>
      </p:sp>
      <p:sp>
        <p:nvSpPr>
          <p:cNvPr id="132" name="object 132"/>
          <p:cNvSpPr/>
          <p:nvPr/>
        </p:nvSpPr>
        <p:spPr>
          <a:xfrm>
            <a:off x="7489217" y="1410134"/>
            <a:ext cx="0" cy="300567"/>
          </a:xfrm>
          <a:custGeom>
            <a:avLst/>
            <a:gdLst/>
            <a:ahLst/>
            <a:cxnLst/>
            <a:rect l="l" t="t" r="r" b="b"/>
            <a:pathLst>
              <a:path h="225425">
                <a:moveTo>
                  <a:pt x="0" y="224849"/>
                </a:moveTo>
                <a:lnTo>
                  <a:pt x="0" y="0"/>
                </a:lnTo>
              </a:path>
            </a:pathLst>
          </a:custGeom>
          <a:ln w="9524">
            <a:solidFill>
              <a:srgbClr val="000000"/>
            </a:solidFill>
          </a:ln>
        </p:spPr>
        <p:txBody>
          <a:bodyPr wrap="square" lIns="0" tIns="0" rIns="0" bIns="0" rtlCol="0"/>
          <a:lstStyle/>
          <a:p>
            <a:endParaRPr sz="2400" dirty="0"/>
          </a:p>
        </p:txBody>
      </p:sp>
      <p:sp>
        <p:nvSpPr>
          <p:cNvPr id="133" name="object 133"/>
          <p:cNvSpPr/>
          <p:nvPr/>
        </p:nvSpPr>
        <p:spPr>
          <a:xfrm>
            <a:off x="7468218" y="1352501"/>
            <a:ext cx="42333" cy="58420"/>
          </a:xfrm>
          <a:custGeom>
            <a:avLst/>
            <a:gdLst/>
            <a:ahLst/>
            <a:cxnLst/>
            <a:rect l="l" t="t" r="r" b="b"/>
            <a:pathLst>
              <a:path w="31750" h="43815">
                <a:moveTo>
                  <a:pt x="31474" y="43224"/>
                </a:moveTo>
                <a:lnTo>
                  <a:pt x="0" y="43224"/>
                </a:lnTo>
                <a:lnTo>
                  <a:pt x="15749" y="0"/>
                </a:lnTo>
                <a:lnTo>
                  <a:pt x="31474" y="43224"/>
                </a:lnTo>
                <a:close/>
              </a:path>
            </a:pathLst>
          </a:custGeom>
          <a:solidFill>
            <a:srgbClr val="000000"/>
          </a:solidFill>
        </p:spPr>
        <p:txBody>
          <a:bodyPr wrap="square" lIns="0" tIns="0" rIns="0" bIns="0" rtlCol="0"/>
          <a:lstStyle/>
          <a:p>
            <a:endParaRPr sz="2400" dirty="0"/>
          </a:p>
        </p:txBody>
      </p:sp>
      <p:sp>
        <p:nvSpPr>
          <p:cNvPr id="134" name="object 134"/>
          <p:cNvSpPr/>
          <p:nvPr/>
        </p:nvSpPr>
        <p:spPr>
          <a:xfrm>
            <a:off x="7468218" y="1352501"/>
            <a:ext cx="42333" cy="58420"/>
          </a:xfrm>
          <a:custGeom>
            <a:avLst/>
            <a:gdLst/>
            <a:ahLst/>
            <a:cxnLst/>
            <a:rect l="l" t="t" r="r" b="b"/>
            <a:pathLst>
              <a:path w="31750" h="43815">
                <a:moveTo>
                  <a:pt x="31474" y="43224"/>
                </a:moveTo>
                <a:lnTo>
                  <a:pt x="15749" y="0"/>
                </a:lnTo>
                <a:lnTo>
                  <a:pt x="0" y="43224"/>
                </a:lnTo>
                <a:lnTo>
                  <a:pt x="31474" y="43224"/>
                </a:lnTo>
                <a:close/>
              </a:path>
            </a:pathLst>
          </a:custGeom>
          <a:ln w="9524">
            <a:solidFill>
              <a:srgbClr val="000000"/>
            </a:solidFill>
          </a:ln>
        </p:spPr>
        <p:txBody>
          <a:bodyPr wrap="square" lIns="0" tIns="0" rIns="0" bIns="0" rtlCol="0"/>
          <a:lstStyle/>
          <a:p>
            <a:endParaRPr sz="2400" dirty="0"/>
          </a:p>
        </p:txBody>
      </p:sp>
      <p:sp>
        <p:nvSpPr>
          <p:cNvPr id="135" name="object 135"/>
          <p:cNvSpPr txBox="1"/>
          <p:nvPr/>
        </p:nvSpPr>
        <p:spPr>
          <a:xfrm>
            <a:off x="6732417" y="4285149"/>
            <a:ext cx="1574800" cy="530059"/>
          </a:xfrm>
          <a:prstGeom prst="rect">
            <a:avLst/>
          </a:prstGeom>
        </p:spPr>
        <p:txBody>
          <a:bodyPr vert="horz" wrap="square" lIns="0" tIns="16933" rIns="0" bIns="0" rtlCol="0">
            <a:spAutoFit/>
          </a:bodyPr>
          <a:lstStyle/>
          <a:p>
            <a:pPr marR="93131" algn="ctr">
              <a:lnSpc>
                <a:spcPts val="1987"/>
              </a:lnSpc>
              <a:spcBef>
                <a:spcPts val="133"/>
              </a:spcBef>
            </a:pPr>
            <a:r>
              <a:rPr sz="1867" dirty="0">
                <a:latin typeface="Arial"/>
                <a:cs typeface="Arial"/>
              </a:rPr>
              <a:t>X</a:t>
            </a:r>
          </a:p>
          <a:p>
            <a:pPr algn="ctr">
              <a:lnSpc>
                <a:spcPts val="1987"/>
              </a:lnSpc>
            </a:pPr>
            <a:r>
              <a:rPr sz="1867" spc="-7" dirty="0">
                <a:latin typeface="Arial"/>
                <a:cs typeface="Arial"/>
              </a:rPr>
              <a:t>Residual</a:t>
            </a:r>
            <a:r>
              <a:rPr sz="1867" spc="-107" dirty="0">
                <a:latin typeface="Arial"/>
                <a:cs typeface="Arial"/>
              </a:rPr>
              <a:t> </a:t>
            </a:r>
            <a:r>
              <a:rPr sz="1867" spc="-7" dirty="0">
                <a:latin typeface="Arial"/>
                <a:cs typeface="Arial"/>
              </a:rPr>
              <a:t>block</a:t>
            </a:r>
            <a:endParaRPr sz="1867" dirty="0">
              <a:latin typeface="Arial"/>
              <a:cs typeface="Arial"/>
            </a:endParaRPr>
          </a:p>
        </p:txBody>
      </p:sp>
      <p:sp>
        <p:nvSpPr>
          <p:cNvPr id="136" name="object 136"/>
          <p:cNvSpPr/>
          <p:nvPr/>
        </p:nvSpPr>
        <p:spPr>
          <a:xfrm>
            <a:off x="7324885" y="1776020"/>
            <a:ext cx="329353" cy="329353"/>
          </a:xfrm>
          <a:custGeom>
            <a:avLst/>
            <a:gdLst/>
            <a:ahLst/>
            <a:cxnLst/>
            <a:rect l="l" t="t" r="r" b="b"/>
            <a:pathLst>
              <a:path w="247014" h="247015">
                <a:moveTo>
                  <a:pt x="0" y="123257"/>
                </a:moveTo>
                <a:lnTo>
                  <a:pt x="9684" y="75280"/>
                </a:lnTo>
                <a:lnTo>
                  <a:pt x="36096" y="36101"/>
                </a:lnTo>
                <a:lnTo>
                  <a:pt x="75272" y="9686"/>
                </a:lnTo>
                <a:lnTo>
                  <a:pt x="123249" y="0"/>
                </a:lnTo>
                <a:lnTo>
                  <a:pt x="170405" y="9383"/>
                </a:lnTo>
                <a:lnTo>
                  <a:pt x="210399" y="36102"/>
                </a:lnTo>
                <a:lnTo>
                  <a:pt x="237121" y="76089"/>
                </a:lnTo>
                <a:lnTo>
                  <a:pt x="246499" y="123257"/>
                </a:lnTo>
                <a:lnTo>
                  <a:pt x="236814" y="171233"/>
                </a:lnTo>
                <a:lnTo>
                  <a:pt x="210402" y="210411"/>
                </a:lnTo>
                <a:lnTo>
                  <a:pt x="171226" y="236826"/>
                </a:lnTo>
                <a:lnTo>
                  <a:pt x="123249" y="246512"/>
                </a:lnTo>
                <a:lnTo>
                  <a:pt x="75272" y="236826"/>
                </a:lnTo>
                <a:lnTo>
                  <a:pt x="36096" y="210411"/>
                </a:lnTo>
                <a:lnTo>
                  <a:pt x="9684" y="171233"/>
                </a:lnTo>
                <a:lnTo>
                  <a:pt x="0" y="123257"/>
                </a:lnTo>
                <a:close/>
              </a:path>
            </a:pathLst>
          </a:custGeom>
          <a:ln w="19049">
            <a:solidFill>
              <a:srgbClr val="000000"/>
            </a:solidFill>
          </a:ln>
        </p:spPr>
        <p:txBody>
          <a:bodyPr wrap="square" lIns="0" tIns="0" rIns="0" bIns="0" rtlCol="0"/>
          <a:lstStyle/>
          <a:p>
            <a:endParaRPr sz="2400" dirty="0"/>
          </a:p>
        </p:txBody>
      </p:sp>
      <p:sp>
        <p:nvSpPr>
          <p:cNvPr id="137" name="object 137"/>
          <p:cNvSpPr/>
          <p:nvPr/>
        </p:nvSpPr>
        <p:spPr>
          <a:xfrm>
            <a:off x="7466651" y="1850676"/>
            <a:ext cx="45720" cy="67733"/>
          </a:xfrm>
          <a:custGeom>
            <a:avLst/>
            <a:gdLst/>
            <a:ahLst/>
            <a:cxnLst/>
            <a:rect l="l" t="t" r="r" b="b"/>
            <a:pathLst>
              <a:path w="34289" h="50800">
                <a:moveTo>
                  <a:pt x="33824" y="50354"/>
                </a:moveTo>
                <a:lnTo>
                  <a:pt x="0" y="50354"/>
                </a:lnTo>
                <a:lnTo>
                  <a:pt x="0" y="0"/>
                </a:lnTo>
                <a:lnTo>
                  <a:pt x="33824" y="0"/>
                </a:lnTo>
                <a:lnTo>
                  <a:pt x="33824" y="50354"/>
                </a:lnTo>
                <a:close/>
              </a:path>
            </a:pathLst>
          </a:custGeom>
          <a:solidFill>
            <a:srgbClr val="000000"/>
          </a:solidFill>
        </p:spPr>
        <p:txBody>
          <a:bodyPr wrap="square" lIns="0" tIns="0" rIns="0" bIns="0" rtlCol="0"/>
          <a:lstStyle/>
          <a:p>
            <a:endParaRPr sz="2400" dirty="0"/>
          </a:p>
        </p:txBody>
      </p:sp>
      <p:sp>
        <p:nvSpPr>
          <p:cNvPr id="138" name="object 138"/>
          <p:cNvSpPr/>
          <p:nvPr/>
        </p:nvSpPr>
        <p:spPr>
          <a:xfrm>
            <a:off x="7399519" y="1940363"/>
            <a:ext cx="179493" cy="0"/>
          </a:xfrm>
          <a:custGeom>
            <a:avLst/>
            <a:gdLst/>
            <a:ahLst/>
            <a:cxnLst/>
            <a:rect l="l" t="t" r="r" b="b"/>
            <a:pathLst>
              <a:path w="134620">
                <a:moveTo>
                  <a:pt x="0" y="0"/>
                </a:moveTo>
                <a:lnTo>
                  <a:pt x="134524" y="0"/>
                </a:lnTo>
              </a:path>
            </a:pathLst>
          </a:custGeom>
          <a:ln w="33819">
            <a:solidFill>
              <a:srgbClr val="000000"/>
            </a:solidFill>
          </a:ln>
        </p:spPr>
        <p:txBody>
          <a:bodyPr wrap="square" lIns="0" tIns="0" rIns="0" bIns="0" rtlCol="0"/>
          <a:lstStyle/>
          <a:p>
            <a:endParaRPr sz="2400" dirty="0"/>
          </a:p>
        </p:txBody>
      </p:sp>
      <p:sp>
        <p:nvSpPr>
          <p:cNvPr id="139" name="object 139"/>
          <p:cNvSpPr/>
          <p:nvPr/>
        </p:nvSpPr>
        <p:spPr>
          <a:xfrm>
            <a:off x="7466651" y="1962910"/>
            <a:ext cx="45720" cy="67733"/>
          </a:xfrm>
          <a:custGeom>
            <a:avLst/>
            <a:gdLst/>
            <a:ahLst/>
            <a:cxnLst/>
            <a:rect l="l" t="t" r="r" b="b"/>
            <a:pathLst>
              <a:path w="34289" h="50800">
                <a:moveTo>
                  <a:pt x="33824" y="50354"/>
                </a:moveTo>
                <a:lnTo>
                  <a:pt x="0" y="50354"/>
                </a:lnTo>
                <a:lnTo>
                  <a:pt x="0" y="0"/>
                </a:lnTo>
                <a:lnTo>
                  <a:pt x="33824" y="0"/>
                </a:lnTo>
                <a:lnTo>
                  <a:pt x="33824" y="50354"/>
                </a:lnTo>
                <a:close/>
              </a:path>
            </a:pathLst>
          </a:custGeom>
          <a:solidFill>
            <a:srgbClr val="000000"/>
          </a:solidFill>
        </p:spPr>
        <p:txBody>
          <a:bodyPr wrap="square" lIns="0" tIns="0" rIns="0" bIns="0" rtlCol="0"/>
          <a:lstStyle/>
          <a:p>
            <a:endParaRPr sz="2400" dirty="0"/>
          </a:p>
        </p:txBody>
      </p:sp>
      <p:sp>
        <p:nvSpPr>
          <p:cNvPr id="140" name="object 140"/>
          <p:cNvSpPr txBox="1"/>
          <p:nvPr/>
        </p:nvSpPr>
        <p:spPr>
          <a:xfrm>
            <a:off x="210566" y="6290124"/>
            <a:ext cx="11612033" cy="359073"/>
          </a:xfrm>
          <a:prstGeom prst="rect">
            <a:avLst/>
          </a:prstGeom>
        </p:spPr>
        <p:txBody>
          <a:bodyPr vert="horz" wrap="square" lIns="0" tIns="0" rIns="0" bIns="0" rtlCol="0">
            <a:spAutoFit/>
          </a:bodyPr>
          <a:lstStyle/>
          <a:p>
            <a:pPr>
              <a:lnSpc>
                <a:spcPts val="2753"/>
              </a:lnSpc>
              <a:tabLst>
                <a:tab pos="7004298" algn="l"/>
                <a:tab pos="9747430" algn="l"/>
              </a:tabLst>
            </a:pPr>
            <a:r>
              <a:rPr sz="2400" spc="-7" dirty="0">
                <a:solidFill>
                  <a:srgbClr val="FFFFFF"/>
                </a:solidFill>
                <a:latin typeface="Arial"/>
                <a:cs typeface="Arial"/>
              </a:rPr>
              <a:t>Fei-Fei Li </a:t>
            </a:r>
            <a:r>
              <a:rPr sz="2400" dirty="0">
                <a:solidFill>
                  <a:srgbClr val="FFFFFF"/>
                </a:solidFill>
                <a:latin typeface="Arial"/>
                <a:cs typeface="Arial"/>
              </a:rPr>
              <a:t>&amp; Justin Johnson &amp;</a:t>
            </a:r>
            <a:r>
              <a:rPr sz="2400" spc="-27" dirty="0">
                <a:solidFill>
                  <a:srgbClr val="FFFFFF"/>
                </a:solidFill>
                <a:latin typeface="Arial"/>
                <a:cs typeface="Arial"/>
              </a:rPr>
              <a:t> </a:t>
            </a:r>
            <a:r>
              <a:rPr sz="2400" spc="-7" dirty="0">
                <a:solidFill>
                  <a:srgbClr val="FFFFFF"/>
                </a:solidFill>
                <a:latin typeface="Arial"/>
                <a:cs typeface="Arial"/>
              </a:rPr>
              <a:t>Serena Yeung	</a:t>
            </a:r>
            <a:r>
              <a:rPr sz="4000" spc="-9" baseline="-4166" dirty="0">
                <a:solidFill>
                  <a:srgbClr val="FFFFFF"/>
                </a:solidFill>
                <a:latin typeface="Arial"/>
                <a:cs typeface="Arial"/>
              </a:rPr>
              <a:t>Lecture </a:t>
            </a:r>
            <a:r>
              <a:rPr sz="4000" baseline="-4166" dirty="0">
                <a:solidFill>
                  <a:srgbClr val="FFFFFF"/>
                </a:solidFill>
                <a:latin typeface="Arial"/>
                <a:cs typeface="Arial"/>
              </a:rPr>
              <a:t>9</a:t>
            </a:r>
            <a:r>
              <a:rPr sz="4000" spc="-9" baseline="-4166" dirty="0">
                <a:solidFill>
                  <a:srgbClr val="FFFFFF"/>
                </a:solidFill>
                <a:latin typeface="Arial"/>
                <a:cs typeface="Arial"/>
              </a:rPr>
              <a:t> </a:t>
            </a:r>
            <a:r>
              <a:rPr sz="4000" baseline="-4166" dirty="0">
                <a:solidFill>
                  <a:srgbClr val="FFFFFF"/>
                </a:solidFill>
                <a:latin typeface="Arial"/>
                <a:cs typeface="Arial"/>
              </a:rPr>
              <a:t>-	May </a:t>
            </a:r>
            <a:r>
              <a:rPr sz="4000" spc="-9" baseline="-4166" dirty="0">
                <a:solidFill>
                  <a:srgbClr val="FFFFFF"/>
                </a:solidFill>
                <a:latin typeface="Arial"/>
                <a:cs typeface="Arial"/>
              </a:rPr>
              <a:t>2,</a:t>
            </a:r>
            <a:r>
              <a:rPr sz="4000" spc="-200" baseline="-4166" dirty="0">
                <a:solidFill>
                  <a:srgbClr val="FFFFFF"/>
                </a:solidFill>
                <a:latin typeface="Arial"/>
                <a:cs typeface="Arial"/>
              </a:rPr>
              <a:t> </a:t>
            </a:r>
            <a:r>
              <a:rPr sz="4000" spc="-9" baseline="-4166" dirty="0">
                <a:solidFill>
                  <a:srgbClr val="FFFFFF"/>
                </a:solidFill>
                <a:latin typeface="Arial"/>
                <a:cs typeface="Arial"/>
              </a:rPr>
              <a:t>2017</a:t>
            </a:r>
            <a:endParaRPr sz="4000" baseline="-4166" dirty="0">
              <a:latin typeface="Arial"/>
              <a:cs typeface="Arial"/>
            </a:endParaRPr>
          </a:p>
        </p:txBody>
      </p:sp>
    </p:spTree>
    <p:extLst>
      <p:ext uri="{BB962C8B-B14F-4D97-AF65-F5344CB8AC3E}">
        <p14:creationId xmlns:p14="http://schemas.microsoft.com/office/powerpoint/2010/main" val="38635510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052&quot;&gt;&lt;property id=&quot;20148&quot; value=&quot;5&quot;/&gt;&lt;property id=&quot;20300&quot; value=&quot;Slide 3 - &amp;quot;ImageNet Dataset&amp;quot;&quot;/&gt;&lt;property id=&quot;20307&quot; value=&quot;305&quot;/&gt;&lt;/object&gt;&lt;object type=&quot;3&quot; unique_id=&quot;10057&quot;&gt;&lt;property id=&quot;20148&quot; value=&quot;5&quot;/&gt;&lt;property id=&quot;20300&quot; value=&quot;Slide 4 - &amp;quot;An Architecture for Many Applications&amp;quot;&quot;/&gt;&lt;property id=&quot;20307&quot; value=&quot;310&quot;/&gt;&lt;/object&gt;&lt;object type=&quot;3&quot; unique_id=&quot;19564&quot;&gt;&lt;property id=&quot;20148&quot; value=&quot;5&quot;/&gt;&lt;property id=&quot;20300&quot; value=&quot;Slide 5 - &amp;quot;Case Study: AlexNet&amp;#x0D;[Krizhevsky et al. 2012]&amp;quot;&quot;/&gt;&lt;property id=&quot;20307&quot; value=&quot;361&quot;/&gt;&lt;/object&gt;&lt;object type=&quot;3&quot; unique_id=&quot;19579&quot;&gt;&lt;property id=&quot;20148&quot; value=&quot;5&quot;/&gt;&lt;property id=&quot;20300&quot; value=&quot;Slide 6 - &amp;quot;ZFNet&amp;quot;&quot;/&gt;&lt;property id=&quot;20307&quot; value=&quot;376&quot;/&gt;&lt;/object&gt;&lt;object type=&quot;3&quot; unique_id=&quot;19581&quot;&gt;&lt;property id=&quot;20148&quot; value=&quot;5&quot;/&gt;&lt;property id=&quot;20300&quot; value=&quot;Slide 7 - &amp;quot;Case Study: VGGNet&amp;#x0D;[Simonyan and Zisserman, 2014]&amp;quot;&quot;/&gt;&lt;property id=&quot;20307&quot; value=&quot;378&quot;/&gt;&lt;/object&gt;&lt;object type=&quot;3&quot; unique_id=&quot;19591&quot;&gt;&lt;property id=&quot;20148&quot; value=&quot;5&quot;/&gt;&lt;property id=&quot;20300&quot; value=&quot;Slide 10&quot;/&gt;&lt;property id=&quot;20307&quot; value=&quot;388&quot;/&gt;&lt;/object&gt;&lt;object type=&quot;3&quot; unique_id=&quot;19592&quot;&gt;&lt;property id=&quot;20148&quot; value=&quot;5&quot;/&gt;&lt;property id=&quot;20300&quot; value=&quot;Slide 8 - &amp;quot;Case Study: GoogLeNet&amp;#x0D;[Szegedy et al., 2014]&amp;quot;&quot;/&gt;&lt;property id=&quot;20307&quot; value=&quot;389&quot;/&gt;&lt;/object&gt;&lt;object type=&quot;3&quot; unique_id=&quot;19620&quot;&gt;&lt;property id=&quot;20148&quot; value=&quot;5&quot;/&gt;&lt;property id=&quot;20300&quot; value=&quot;Slide 9 - &amp;quot;Case Study: ResNet&amp;#x0D;[He et al., 2015]&amp;quot;&quot;/&gt;&lt;property id=&quot;20307&quot; value=&quot;417&quot;/&gt;&lt;/object&gt;&lt;object type=&quot;3&quot; unique_id=&quot;22864&quot;&gt;&lt;property id=&quot;20148&quot; value=&quot;5&quot;/&gt;&lt;property id=&quot;20300&quot; value=&quot;Slide 2 - &amp;quot;CNNs for Classification&amp;quot;&quot;/&gt;&lt;property id=&quot;20307&quot; value=&quot;473&quot;/&gt;&lt;/object&gt;&lt;object type=&quot;3&quot; unique_id=&quot;26765&quot;&gt;&lt;property id=&quot;20148&quot; value=&quot;5&quot;/&gt;&lt;property id=&quot;20300&quot; value=&quot;Slide 11 - &amp;quot;In practice&amp;quot;&quot;/&gt;&lt;property id=&quot;20307&quot; value=&quot;489&quot;/&gt;&lt;/object&gt;&lt;object type=&quot;3&quot; unique_id=&quot;26766&quot;&gt;&lt;property id=&quot;20148&quot; value=&quot;5&quot;/&gt;&lt;property id=&quot;20300&quot; value=&quot;Slide 12 - &amp;quot;Dropout&amp;quot;&quot;/&gt;&lt;property id=&quot;20307&quot; value=&quot;491&quot;/&gt;&lt;/object&gt;&lt;object type=&quot;3&quot; unique_id=&quot;26767&quot;&gt;&lt;property id=&quot;20148&quot; value=&quot;5&quot;/&gt;&lt;property id=&quot;20300&quot; value=&quot;Slide 13 - &amp;quot;Dropout&amp;quot;&quot;/&gt;&lt;property id=&quot;20307&quot; value=&quot;492&quot;/&gt;&lt;/object&gt;&lt;object type=&quot;3&quot; unique_id=&quot;26768&quot;&gt;&lt;property id=&quot;20148&quot; value=&quot;5&quot;/&gt;&lt;property id=&quot;20300&quot; value=&quot;Slide 15 - &amp;quot;Data Augmentation (Jittering)&amp;quot;&quot;/&gt;&lt;property id=&quot;20307&quot; value=&quot;493&quot;/&gt;&lt;/object&gt;&lt;object type=&quot;3&quot; unique_id=&quot;26769&quot;&gt;&lt;property id=&quot;20148&quot; value=&quot;5&quot;/&gt;&lt;property id=&quot;20300&quot; value=&quot;Slide 16 - &amp;quot;Data Augmentation (Jittering)&amp;quot;&quot;/&gt;&lt;property id=&quot;20307&quot; value=&quot;507&quot;/&gt;&lt;/object&gt;&lt;object type=&quot;3&quot; unique_id=&quot;26771&quot;&gt;&lt;property id=&quot;20148&quot; value=&quot;5&quot;/&gt;&lt;property id=&quot;20300&quot; value=&quot;Slide 28 - &amp;quot;What is Transfer Learning?&amp;quot;&quot;/&gt;&lt;property id=&quot;20307&quot; value=&quot;496&quot;/&gt;&lt;/object&gt;&lt;object type=&quot;3&quot; unique_id=&quot;26772&quot;&gt;&lt;property id=&quot;20148&quot; value=&quot;5&quot;/&gt;&lt;property id=&quot;20300&quot; value=&quot;Slide 31 - &amp;quot;Benefits of Transfer Learning&amp;quot;&quot;/&gt;&lt;property id=&quot;20307&quot; value=&quot;497&quot;/&gt;&lt;/object&gt;&lt;object type=&quot;3&quot; unique_id=&quot;26773&quot;&gt;&lt;property id=&quot;20148&quot; value=&quot;5&quot;/&gt;&lt;property id=&quot;20300&quot; value=&quot;Slide 32 - &amp;quot;Things to remember&amp;quot;&quot;/&gt;&lt;property id=&quot;20307&quot; value=&quot;506&quot;/&gt;&lt;/object&gt;&lt;object type=&quot;3&quot; unique_id=&quot;26774&quot;&gt;&lt;property id=&quot;20148&quot; value=&quot;5&quot;/&gt;&lt;property id=&quot;20300&quot; value=&quot;Slide 33 - &amp;quot;Beyond Classification&amp;quot;&quot;/&gt;&lt;property id=&quot;20307&quot; value=&quot;488&quot;/&gt;&lt;/object&gt;&lt;object type=&quot;3&quot; unique_id=&quot;26775&quot;&gt;&lt;property id=&quot;20148&quot; value=&quot;5&quot;/&gt;&lt;property id=&quot;20300&quot; value=&quot;Slide 34 - &amp;quot;Beyond Classification&amp;quot;&quot;/&gt;&lt;property id=&quot;20307&quot; value=&quot;474&quot;/&gt;&lt;/object&gt;&lt;object type=&quot;3&quot; unique_id=&quot;26776&quot;&gt;&lt;property id=&quot;20148&quot; value=&quot;5&quot;/&gt;&lt;property id=&quot;20300&quot; value=&quot;Slide 35 - &amp;quot;Semantic Segmentation: FCNs&amp;quot;&quot;/&gt;&lt;property id=&quot;20307&quot; value=&quot;475&quot;/&gt;&lt;/object&gt;&lt;object type=&quot;3&quot; unique_id=&quot;26777&quot;&gt;&lt;property id=&quot;20148&quot; value=&quot;5&quot;/&gt;&lt;property id=&quot;20300&quot; value=&quot;Slide 36 - &amp;quot;Driving Scene Segmentation&amp;quot;&quot;/&gt;&lt;property id=&quot;20307&quot; value=&quot;476&quot;/&gt;&lt;/object&gt;&lt;object type=&quot;3&quot; unique_id=&quot;26778&quot;&gt;&lt;property id=&quot;20148&quot; value=&quot;5&quot;/&gt;&lt;property id=&quot;20300&quot; value=&quot;Slide 37 - &amp;quot;Driving Scene Segmentation&amp;quot;&quot;/&gt;&lt;property id=&quot;20307&quot; value=&quot;477&quot;/&gt;&lt;/object&gt;&lt;object type=&quot;3&quot; unique_id=&quot;26779&quot;&gt;&lt;property id=&quot;20148&quot; value=&quot;5&quot;/&gt;&lt;property id=&quot;20300&quot; value=&quot;Slide 38&quot;/&gt;&lt;property id=&quot;20307&quot; value=&quot;478&quot;/&gt;&lt;/object&gt;&lt;object type=&quot;3&quot; unique_id=&quot;26780&quot;&gt;&lt;property id=&quot;20148&quot; value=&quot;5&quot;/&gt;&lt;property id=&quot;20300&quot; value=&quot;Slide 39 - &amp;quot;Image Captioning using RNNs&amp;quot;&quot;/&gt;&lt;property id=&quot;20307&quot; value=&quot;479&quot;/&gt;&lt;/object&gt;&lt;object type=&quot;3&quot; unique_id=&quot;26781&quot;&gt;&lt;property id=&quot;20148&quot; value=&quot;5&quot;/&gt;&lt;property id=&quot;20300&quot; value=&quot;Slide 40 - &amp;quot;Image Captioning using RNNs&amp;quot;&quot;/&gt;&lt;property id=&quot;20307&quot; value=&quot;480&quot;/&gt;&lt;/object&gt;&lt;object type=&quot;3&quot; unique_id=&quot;26782&quot;&gt;&lt;property id=&quot;20148&quot; value=&quot;5&quot;/&gt;&lt;property id=&quot;20300&quot; value=&quot;Slide 41 - &amp;quot;Deep Learning for Computer Vision:  Impact and Summary&amp;quot;&quot;/&gt;&lt;property id=&quot;20307&quot; value=&quot;481&quot;/&gt;&lt;/object&gt;&lt;object type=&quot;3&quot; unique_id=&quot;26783&quot;&gt;&lt;property id=&quot;20148&quot; value=&quot;5&quot;/&gt;&lt;property id=&quot;20300&quot; value=&quot;Slide 42 - &amp;quot;Data, Data, Data&amp;quot;&quot;/&gt;&lt;property id=&quot;20307&quot; value=&quot;482&quot;/&gt;&lt;/object&gt;&lt;object type=&quot;3&quot; unique_id=&quot;26784&quot;&gt;&lt;property id=&quot;20148&quot; value=&quot;5&quot;/&gt;&lt;property id=&quot;20300&quot; value=&quot;Slide 43 - &amp;quot;Deep Learning for Computer Vision: Impact&amp;quot;&quot;/&gt;&lt;property id=&quot;20307&quot; value=&quot;483&quot;/&gt;&lt;/object&gt;&lt;object type=&quot;3&quot; unique_id=&quot;26785&quot;&gt;&lt;property id=&quot;20148&quot; value=&quot;5&quot;/&gt;&lt;property id=&quot;20300&quot; value=&quot;Slide 44 - &amp;quot;Impact: Face Detection&amp;quot;&quot;/&gt;&lt;property id=&quot;20307&quot; value=&quot;484&quot;/&gt;&lt;/object&gt;&lt;object type=&quot;3&quot; unique_id=&quot;26786&quot;&gt;&lt;property id=&quot;20148&quot; value=&quot;5&quot;/&gt;&lt;property id=&quot;20300&quot; value=&quot;Slide 45 - &amp;quot;Impact: Self-Driving Cars&amp;quot;&quot;/&gt;&lt;property id=&quot;20307&quot; value=&quot;485&quot;/&gt;&lt;/object&gt;&lt;object type=&quot;3&quot; unique_id=&quot;26787&quot;&gt;&lt;property id=&quot;20148&quot; value=&quot;5&quot;/&gt;&lt;property id=&quot;20300&quot; value=&quot;Slide 46 - &amp;quot;Impact: Healthcare&amp;quot;&quot;/&gt;&lt;property id=&quot;20307&quot; value=&quot;486&quot;/&gt;&lt;/object&gt;&lt;object type=&quot;3&quot; unique_id=&quot;26788&quot;&gt;&lt;property id=&quot;20148&quot; value=&quot;5&quot;/&gt;&lt;property id=&quot;20300&quot; value=&quot;Slide 47 - &amp;quot;Deep Learning for Computer Vision: Summary&amp;quot;&quot;/&gt;&lt;property id=&quot;20307&quot; value=&quot;487&quot;/&gt;&lt;/object&gt;&lt;object type=&quot;3&quot; unique_id=&quot;27667&quot;&gt;&lt;property id=&quot;20148&quot; value=&quot;5&quot;/&gt;&lt;property id=&quot;20300&quot; value=&quot;Slide 18 - &amp;quot;Feature Scaling&amp;quot;&quot;/&gt;&lt;property id=&quot;20307&quot; value=&quot;509&quot;/&gt;&lt;/object&gt;&lt;object type=&quot;3&quot; unique_id=&quot;27668&quot;&gt;&lt;property id=&quot;20148&quot; value=&quot;5&quot;/&gt;&lt;property id=&quot;20300&quot; value=&quot;Slide 19 - &amp;quot;How about Hidden Layer?&amp;quot;&quot;/&gt;&lt;property id=&quot;20307&quot; value=&quot;510&quot;/&gt;&lt;/object&gt;&lt;object type=&quot;3&quot; unique_id=&quot;27669&quot;&gt;&lt;property id=&quot;20148&quot; value=&quot;5&quot;/&gt;&lt;property id=&quot;20300&quot; value=&quot;Slide 20 - &amp;quot;Batch&amp;quot;&quot;/&gt;&lt;property id=&quot;20307&quot; value=&quot;511&quot;/&gt;&lt;/object&gt;&lt;object type=&quot;3&quot; unique_id=&quot;27670&quot;&gt;&lt;property id=&quot;20148&quot; value=&quot;5&quot;/&gt;&lt;property id=&quot;20300&quot; value=&quot;Slide 21 - &amp;quot;Batch normalization&amp;quot;&quot;/&gt;&lt;property id=&quot;20307&quot; value=&quot;512&quot;/&gt;&lt;/object&gt;&lt;object type=&quot;3&quot; unique_id=&quot;27671&quot;&gt;&lt;property id=&quot;20148&quot; value=&quot;5&quot;/&gt;&lt;property id=&quot;20300&quot; value=&quot;Slide 22 - &amp;quot;Batch normalization&amp;quot;&quot;/&gt;&lt;property id=&quot;20307&quot; value=&quot;513&quot;/&gt;&lt;/object&gt;&lt;object type=&quot;3&quot; unique_id=&quot;27672&quot;&gt;&lt;property id=&quot;20148&quot; value=&quot;5&quot;/&gt;&lt;property id=&quot;20300&quot; value=&quot;Slide 23 - &amp;quot;Batch normalization&amp;quot;&quot;/&gt;&lt;property id=&quot;20307&quot; value=&quot;514&quot;/&gt;&lt;/object&gt;&lt;object type=&quot;3&quot; unique_id=&quot;27673&quot;&gt;&lt;property id=&quot;20148&quot; value=&quot;5&quot;/&gt;&lt;property id=&quot;20300&quot; value=&quot;Slide 24 - &amp;quot;Batch normalization&amp;quot;&quot;/&gt;&lt;property id=&quot;20307&quot; value=&quot;515&quot;/&gt;&lt;/object&gt;&lt;object type=&quot;3&quot; unique_id=&quot;27674&quot;&gt;&lt;property id=&quot;20148&quot; value=&quot;5&quot;/&gt;&lt;property id=&quot;20300&quot; value=&quot;Slide 25 - &amp;quot;Batch normalization - Benefit&amp;quot;&quot;/&gt;&lt;property id=&quot;20307&quot; value=&quot;516&quot;/&gt;&lt;/object&gt;&lt;object type=&quot;3&quot; unique_id=&quot;27675&quot;&gt;&lt;property id=&quot;20148&quot; value=&quot;5&quot;/&gt;&lt;property id=&quot;20300&quot; value=&quot;Slide 26&quot;/&gt;&lt;property id=&quot;20307&quot; value=&quot;517&quot;/&gt;&lt;/object&gt;&lt;object type=&quot;3&quot; unique_id=&quot;28082&quot;&gt;&lt;property id=&quot;20148&quot; value=&quot;5&quot;/&gt;&lt;property id=&quot;20300&quot; value=&quot;Slide 14 - &amp;quot;Data Augmentation (Jittering)&amp;quot;&quot;/&gt;&lt;property id=&quot;20307&quot; value=&quot;523&quot;/&gt;&lt;/object&gt;&lt;object type=&quot;3&quot; unique_id=&quot;28083&quot;&gt;&lt;property id=&quot;20148&quot; value=&quot;5&quot;/&gt;&lt;property id=&quot;20300&quot; value=&quot;Slide 17 - &amp;quot;Batch Normalization&amp;quot;&quot;/&gt;&lt;property id=&quot;20307&quot; value=&quot;518&quot;/&gt;&lt;/object&gt;&lt;object type=&quot;3&quot; unique_id=&quot;28084&quot;&gt;&lt;property id=&quot;20148&quot; value=&quot;5&quot;/&gt;&lt;property id=&quot;20300&quot; value=&quot;Slide 27 - &amp;quot;Transfer Learning&amp;quot;&quot;/&gt;&lt;property id=&quot;20307&quot; value=&quot;519&quot;/&gt;&lt;/object&gt;&lt;object type=&quot;3&quot; unique_id=&quot;28085&quot;&gt;&lt;property id=&quot;20148&quot; value=&quot;5&quot;/&gt;&lt;property id=&quot;20300&quot; value=&quot;Slide 29 - &amp;quot;How to Use Transfer Learning?&amp;quot;&quot;/&gt;&lt;property id=&quot;20307&quot; value=&quot;520&quot;/&gt;&lt;/object&gt;&lt;object type=&quot;3&quot; unique_id=&quot;28086&quot;&gt;&lt;property id=&quot;20148&quot; value=&quot;5&quot;/&gt;&lt;property id=&quot;20300&quot; value=&quot;Slide 30 - &amp;quot;When to Use Transfer Learning?&amp;quot;&quot;/&gt;&lt;property id=&quot;20307&quot; value=&quot;521&quot;/&gt;&lt;/object&gt;&lt;/object&gt;&lt;object type=&quot;8&quot; unique_id=&quot;10146&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1890</TotalTime>
  <Words>2010</Words>
  <Application>Microsoft Office PowerPoint</Application>
  <PresentationFormat>Widescreen</PresentationFormat>
  <Paragraphs>500</Paragraphs>
  <Slides>47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新細明體</vt:lpstr>
      <vt:lpstr>Arial</vt:lpstr>
      <vt:lpstr>Calibri</vt:lpstr>
      <vt:lpstr>Cambria Math</vt:lpstr>
      <vt:lpstr>Times New Roman</vt:lpstr>
      <vt:lpstr>Trebuchet MS</vt:lpstr>
      <vt:lpstr>Office Theme</vt:lpstr>
      <vt:lpstr>PowerPoint Presentation</vt:lpstr>
      <vt:lpstr>CNNs for Classification</vt:lpstr>
      <vt:lpstr>ImageNet Dataset</vt:lpstr>
      <vt:lpstr>An Architecture for Many Applications</vt:lpstr>
      <vt:lpstr>Case Study: AlexNet [Krizhevsky et al. 2012]</vt:lpstr>
      <vt:lpstr>ZFNet</vt:lpstr>
      <vt:lpstr>Case Study: VGGNet [Simonyan and Zisserman, 2014]</vt:lpstr>
      <vt:lpstr>Case Study: GoogLeNet [Szegedy et al., 2014]</vt:lpstr>
      <vt:lpstr>Case Study: ResNet [He et al., 2015]</vt:lpstr>
      <vt:lpstr>PowerPoint Presentation</vt:lpstr>
      <vt:lpstr>In practice</vt:lpstr>
      <vt:lpstr>Dropout</vt:lpstr>
      <vt:lpstr>Dropout</vt:lpstr>
      <vt:lpstr>Data Augmentation (Jittering)</vt:lpstr>
      <vt:lpstr>Data Augmentation (Jittering)</vt:lpstr>
      <vt:lpstr>Data Augmentation (Jittering)</vt:lpstr>
      <vt:lpstr>Batch Normalization</vt:lpstr>
      <vt:lpstr>Feature Scaling</vt:lpstr>
      <vt:lpstr>How about Hidden Layer?</vt:lpstr>
      <vt:lpstr>Batch</vt:lpstr>
      <vt:lpstr>Batch normalization</vt:lpstr>
      <vt:lpstr>Batch normalization</vt:lpstr>
      <vt:lpstr>Batch normalization</vt:lpstr>
      <vt:lpstr>Batch normalization</vt:lpstr>
      <vt:lpstr>Batch normalization - Benefit</vt:lpstr>
      <vt:lpstr>PowerPoint Presentation</vt:lpstr>
      <vt:lpstr>Transfer Learning</vt:lpstr>
      <vt:lpstr>What is Transfer Learning?</vt:lpstr>
      <vt:lpstr>How to Use Transfer Learning?</vt:lpstr>
      <vt:lpstr>When to Use Transfer Learning?</vt:lpstr>
      <vt:lpstr>Benefits of Transfer Learning</vt:lpstr>
      <vt:lpstr>Things to remember</vt:lpstr>
      <vt:lpstr>Beyond Classification</vt:lpstr>
      <vt:lpstr>Beyond Classification</vt:lpstr>
      <vt:lpstr>Semantic Segmentation: FCNs</vt:lpstr>
      <vt:lpstr>Driving Scene Segmentation</vt:lpstr>
      <vt:lpstr>Driving Scene Segmentation</vt:lpstr>
      <vt:lpstr>PowerPoint Presentation</vt:lpstr>
      <vt:lpstr>Image Captioning using RNNs</vt:lpstr>
      <vt:lpstr>Image Captioning using RNNs</vt:lpstr>
      <vt:lpstr>Deep Learning for Computer Vision:  Impact and Summary</vt:lpstr>
      <vt:lpstr>Data, Data, Data</vt:lpstr>
      <vt:lpstr>Deep Learning for Computer Vision: Impact</vt:lpstr>
      <vt:lpstr>Impact: Face Detection</vt:lpstr>
      <vt:lpstr>Impact: Self-Driving Cars</vt:lpstr>
      <vt:lpstr>Impact: Healthcare</vt:lpstr>
      <vt:lpstr>Deep Learning for Computer Vision: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Rang</cp:lastModifiedBy>
  <cp:revision>42</cp:revision>
  <dcterms:created xsi:type="dcterms:W3CDTF">2019-06-10T14:48:05Z</dcterms:created>
  <dcterms:modified xsi:type="dcterms:W3CDTF">2019-06-19T05:34:49Z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2019-06-10T00:00:00Z</vt:filetime>
  </property>
</Properties>
</file>